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62" r:id="rId2"/>
    <p:sldId id="284" r:id="rId3"/>
    <p:sldId id="257" r:id="rId4"/>
    <p:sldId id="289" r:id="rId5"/>
    <p:sldId id="279" r:id="rId6"/>
    <p:sldId id="278" r:id="rId7"/>
    <p:sldId id="286" r:id="rId8"/>
    <p:sldId id="287" r:id="rId9"/>
    <p:sldId id="285" r:id="rId10"/>
    <p:sldId id="269" r:id="rId11"/>
    <p:sldId id="273" r:id="rId12"/>
    <p:sldId id="280" r:id="rId13"/>
    <p:sldId id="274" r:id="rId14"/>
    <p:sldId id="275" r:id="rId15"/>
    <p:sldId id="281" r:id="rId16"/>
    <p:sldId id="276" r:id="rId17"/>
    <p:sldId id="290" r:id="rId18"/>
    <p:sldId id="277" r:id="rId19"/>
    <p:sldId id="272" r:id="rId20"/>
    <p:sldId id="267" r:id="rId21"/>
    <p:sldId id="264" r:id="rId22"/>
    <p:sldId id="265" r:id="rId23"/>
    <p:sldId id="283" r:id="rId24"/>
    <p:sldId id="268" r:id="rId25"/>
    <p:sldId id="266" r:id="rId26"/>
    <p:sldId id="288" r:id="rId27"/>
    <p:sldId id="270" r:id="rId28"/>
    <p:sldId id="271" r:id="rId29"/>
    <p:sldId id="282"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79070" autoAdjust="0"/>
  </p:normalViewPr>
  <p:slideViewPr>
    <p:cSldViewPr>
      <p:cViewPr varScale="1">
        <p:scale>
          <a:sx n="61" d="100"/>
          <a:sy n="61" d="100"/>
        </p:scale>
        <p:origin x="-1404" y="-96"/>
      </p:cViewPr>
      <p:guideLst>
        <p:guide orient="horz" pos="2160"/>
        <p:guide pos="2880"/>
      </p:guideLst>
    </p:cSldViewPr>
  </p:slideViewPr>
  <p:outlineViewPr>
    <p:cViewPr>
      <p:scale>
        <a:sx n="33" d="100"/>
        <a:sy n="33" d="100"/>
      </p:scale>
      <p:origin x="0" y="469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6AE741-8251-4B8C-8485-C88D40361410}" type="datetimeFigureOut">
              <a:rPr lang="en-US" smtClean="0"/>
              <a:pPr/>
              <a:t>11/15/2010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7F4283-F633-4EEB-B73A-B3CED613371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87F4283-F633-4EEB-B73A-B3CED6133717}"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Space and cost/furniture</a:t>
            </a:r>
            <a:r>
              <a:rPr lang="en-US" baseline="0" dirty="0" smtClean="0"/>
              <a:t> (Dec opening no chairs)</a:t>
            </a:r>
            <a:endParaRPr lang="en-US" dirty="0" smtClean="0"/>
          </a:p>
          <a:p>
            <a:r>
              <a:rPr lang="en-US" dirty="0" smtClean="0"/>
              <a:t>Staff (4 content</a:t>
            </a:r>
            <a:r>
              <a:rPr lang="en-US" baseline="0" dirty="0" smtClean="0"/>
              <a:t> teachers, secretary, counselor)</a:t>
            </a:r>
            <a:endParaRPr lang="en-US" dirty="0" smtClean="0"/>
          </a:p>
          <a:p>
            <a:r>
              <a:rPr lang="en-US" baseline="0" dirty="0" smtClean="0"/>
              <a:t>Teacher Contract </a:t>
            </a:r>
          </a:p>
          <a:p>
            <a:r>
              <a:rPr lang="en-US" baseline="0" dirty="0" err="1" smtClean="0"/>
              <a:t>Netbooks</a:t>
            </a:r>
            <a:r>
              <a:rPr lang="en-US" baseline="0" dirty="0" smtClean="0"/>
              <a:t> (HP with Microsoft XP) and open source i.e. open office  -rest of the district </a:t>
            </a:r>
            <a:r>
              <a:rPr lang="en-US" baseline="0" dirty="0" err="1" smtClean="0"/>
              <a:t>Ubuntu</a:t>
            </a:r>
            <a:endParaRPr lang="en-US" baseline="0" dirty="0" smtClean="0"/>
          </a:p>
          <a:p>
            <a:r>
              <a:rPr lang="en-US" baseline="0" dirty="0" smtClean="0"/>
              <a:t>Monthly charge and Filter</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87F4283-F633-4EEB-B73A-B3CED6133717}"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Cost per square feet</a:t>
            </a:r>
          </a:p>
          <a:p>
            <a:r>
              <a:rPr lang="en-US" baseline="0" dirty="0" smtClean="0"/>
              <a:t>Liquor stores etc.</a:t>
            </a:r>
          </a:p>
          <a:p>
            <a:r>
              <a:rPr lang="en-US" baseline="0" dirty="0" smtClean="0"/>
              <a:t>Infrastructure includes internet connections</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87F4283-F633-4EEB-B73A-B3CED6133717}"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Space and cost/furniture</a:t>
            </a:r>
            <a:r>
              <a:rPr lang="en-US" baseline="0" dirty="0" smtClean="0"/>
              <a:t> (Dec opening no chairs)</a:t>
            </a:r>
            <a:endParaRPr lang="en-US"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87F4283-F633-4EEB-B73A-B3CED6133717}"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Space and cost/furniture</a:t>
            </a:r>
            <a:r>
              <a:rPr lang="en-US" baseline="0" dirty="0" smtClean="0"/>
              <a:t> (Dec opening no chairs)</a:t>
            </a:r>
            <a:endParaRPr lang="en-US" dirty="0" smtClean="0"/>
          </a:p>
          <a:p>
            <a:r>
              <a:rPr lang="en-US" dirty="0" smtClean="0"/>
              <a:t>Staff (4 content</a:t>
            </a:r>
            <a:r>
              <a:rPr lang="en-US" baseline="0" dirty="0" smtClean="0"/>
              <a:t> teachers, secretary, counselor)</a:t>
            </a:r>
            <a:endParaRPr lang="en-US" dirty="0" smtClean="0"/>
          </a:p>
          <a:p>
            <a:r>
              <a:rPr lang="en-US" baseline="0" dirty="0" smtClean="0"/>
              <a:t>Teacher Contract </a:t>
            </a:r>
          </a:p>
          <a:p>
            <a:r>
              <a:rPr lang="en-US" baseline="0" dirty="0" err="1" smtClean="0"/>
              <a:t>Netbooks</a:t>
            </a:r>
            <a:r>
              <a:rPr lang="en-US" baseline="0" dirty="0" smtClean="0"/>
              <a:t> (HP with Microsoft XP) and open source i.e. open office  -rest of the district </a:t>
            </a:r>
            <a:r>
              <a:rPr lang="en-US" baseline="0" dirty="0" err="1" smtClean="0"/>
              <a:t>Ubuntu</a:t>
            </a:r>
            <a:endParaRPr lang="en-US" baseline="0" dirty="0" smtClean="0"/>
          </a:p>
          <a:p>
            <a:r>
              <a:rPr lang="en-US" baseline="0" dirty="0" smtClean="0"/>
              <a:t>Monthly charge and Filter</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87F4283-F633-4EEB-B73A-B3CED6133717}"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Space and cost/furniture</a:t>
            </a:r>
            <a:r>
              <a:rPr lang="en-US" baseline="0" dirty="0" smtClean="0"/>
              <a:t> (Dec opening no chairs)</a:t>
            </a:r>
            <a:endParaRPr lang="en-US" dirty="0" smtClean="0"/>
          </a:p>
          <a:p>
            <a:r>
              <a:rPr lang="en-US" dirty="0" smtClean="0"/>
              <a:t>Staff (4 content</a:t>
            </a:r>
            <a:r>
              <a:rPr lang="en-US" baseline="0" dirty="0" smtClean="0"/>
              <a:t> teachers, secretary, counselor)</a:t>
            </a:r>
            <a:endParaRPr lang="en-US" dirty="0" smtClean="0"/>
          </a:p>
          <a:p>
            <a:r>
              <a:rPr lang="en-US" baseline="0" dirty="0" smtClean="0"/>
              <a:t>Teacher Contract </a:t>
            </a:r>
          </a:p>
          <a:p>
            <a:r>
              <a:rPr lang="en-US" baseline="0" dirty="0" err="1" smtClean="0"/>
              <a:t>Netbooks</a:t>
            </a:r>
            <a:r>
              <a:rPr lang="en-US" baseline="0" dirty="0" smtClean="0"/>
              <a:t> (HP with Microsoft XP) and open source i.e. open office  -rest of the district </a:t>
            </a:r>
            <a:r>
              <a:rPr lang="en-US" baseline="0" dirty="0" err="1" smtClean="0"/>
              <a:t>Ubuntu</a:t>
            </a:r>
            <a:endParaRPr lang="en-US" baseline="0" dirty="0" smtClean="0"/>
          </a:p>
          <a:p>
            <a:r>
              <a:rPr lang="en-US" baseline="0" dirty="0" smtClean="0"/>
              <a:t>Monthly charge and Filter</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87F4283-F633-4EEB-B73A-B3CED6133717}"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Space and cost/furniture</a:t>
            </a:r>
            <a:r>
              <a:rPr lang="en-US" baseline="0" dirty="0" smtClean="0"/>
              <a:t> (Dec opening no chairs)</a:t>
            </a:r>
            <a:endParaRPr lang="en-US" dirty="0" smtClean="0"/>
          </a:p>
          <a:p>
            <a:r>
              <a:rPr lang="en-US" dirty="0" smtClean="0"/>
              <a:t>Staff (4 content</a:t>
            </a:r>
            <a:r>
              <a:rPr lang="en-US" baseline="0" dirty="0" smtClean="0"/>
              <a:t> teachers, secretary, counselor)</a:t>
            </a:r>
            <a:endParaRPr lang="en-US" dirty="0" smtClean="0"/>
          </a:p>
          <a:p>
            <a:r>
              <a:rPr lang="en-US" baseline="0" dirty="0" smtClean="0"/>
              <a:t>Teacher Contract </a:t>
            </a:r>
          </a:p>
          <a:p>
            <a:r>
              <a:rPr lang="en-US" baseline="0" dirty="0" err="1" smtClean="0"/>
              <a:t>Netbooks</a:t>
            </a:r>
            <a:r>
              <a:rPr lang="en-US" baseline="0" dirty="0" smtClean="0"/>
              <a:t> (HP with Microsoft XP) and open source i.e. open office  -rest of the district </a:t>
            </a:r>
            <a:r>
              <a:rPr lang="en-US" baseline="0" dirty="0" err="1" smtClean="0"/>
              <a:t>Ubuntu</a:t>
            </a:r>
            <a:endParaRPr lang="en-US" baseline="0" dirty="0" smtClean="0"/>
          </a:p>
          <a:p>
            <a:r>
              <a:rPr lang="en-US" baseline="0" dirty="0" smtClean="0"/>
              <a:t>Monthly charge and Filter</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87F4283-F633-4EEB-B73A-B3CED6133717}"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Login</a:t>
            </a:r>
          </a:p>
          <a:p>
            <a:pPr lvl="2"/>
            <a:r>
              <a:rPr lang="en-US" baseline="0" dirty="0" smtClean="0"/>
              <a:t>Dashboard</a:t>
            </a:r>
          </a:p>
          <a:p>
            <a:pPr lvl="2"/>
            <a:r>
              <a:rPr lang="en-US" dirty="0" smtClean="0"/>
              <a:t>Transfer students between schools</a:t>
            </a:r>
          </a:p>
          <a:p>
            <a:pPr lvl="2"/>
            <a:r>
              <a:rPr lang="en-US" dirty="0" smtClean="0"/>
              <a:t>Reports –progress, attendance, completions</a:t>
            </a:r>
          </a:p>
          <a:p>
            <a:pPr lvl="2"/>
            <a:r>
              <a:rPr lang="en-US" dirty="0" smtClean="0"/>
              <a:t>Group progress</a:t>
            </a:r>
          </a:p>
          <a:p>
            <a:pPr lvl="2"/>
            <a:r>
              <a:rPr lang="en-US" dirty="0" smtClean="0"/>
              <a:t>Parent </a:t>
            </a:r>
            <a:r>
              <a:rPr lang="en-US" dirty="0" err="1" smtClean="0"/>
              <a:t>notifiction</a:t>
            </a:r>
            <a:endParaRPr lang="en-US" dirty="0" smtClean="0"/>
          </a:p>
          <a:p>
            <a:pPr lvl="2"/>
            <a:r>
              <a:rPr lang="en-US" dirty="0" smtClean="0"/>
              <a:t>Grouping and Snapshots</a:t>
            </a:r>
          </a:p>
          <a:p>
            <a:pPr lvl="2"/>
            <a:endParaRPr lang="en-US" dirty="0" smtClean="0"/>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87F4283-F633-4EEB-B73A-B3CED6133717}"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planning</a:t>
            </a:r>
            <a:r>
              <a:rPr lang="en-US" baseline="0" dirty="0" smtClean="0"/>
              <a:t> since Oct. 2008 (Superintendent heard ad on radio)</a:t>
            </a:r>
          </a:p>
          <a:p>
            <a:endParaRPr lang="en-US" dirty="0"/>
          </a:p>
        </p:txBody>
      </p:sp>
      <p:sp>
        <p:nvSpPr>
          <p:cNvPr id="4" name="Slide Number Placeholder 3"/>
          <p:cNvSpPr>
            <a:spLocks noGrp="1"/>
          </p:cNvSpPr>
          <p:nvPr>
            <p:ph type="sldNum" sz="quarter" idx="10"/>
          </p:nvPr>
        </p:nvSpPr>
        <p:spPr/>
        <p:txBody>
          <a:bodyPr/>
          <a:lstStyle/>
          <a:p>
            <a:fld id="{287F4283-F633-4EEB-B73A-B3CED6133717}"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Space and cost/furniture</a:t>
            </a:r>
            <a:r>
              <a:rPr lang="en-US" baseline="0" dirty="0" smtClean="0"/>
              <a:t> (Dec opening no chairs)</a:t>
            </a:r>
            <a:endParaRPr lang="en-US" dirty="0" smtClean="0"/>
          </a:p>
          <a:p>
            <a:r>
              <a:rPr lang="en-US" dirty="0" smtClean="0"/>
              <a:t>Staff (4 content</a:t>
            </a:r>
            <a:r>
              <a:rPr lang="en-US" baseline="0" dirty="0" smtClean="0"/>
              <a:t> teachers, secretary, counselor)</a:t>
            </a:r>
            <a:endParaRPr lang="en-US" dirty="0" smtClean="0"/>
          </a:p>
          <a:p>
            <a:r>
              <a:rPr lang="en-US" baseline="0" dirty="0" smtClean="0"/>
              <a:t>Teacher Contract </a:t>
            </a:r>
          </a:p>
          <a:p>
            <a:r>
              <a:rPr lang="en-US" baseline="0" dirty="0" err="1" smtClean="0"/>
              <a:t>Netbooks</a:t>
            </a:r>
            <a:r>
              <a:rPr lang="en-US" baseline="0" dirty="0" smtClean="0"/>
              <a:t> (HP with Microsoft XP) and open source i.e. open office  -rest of the district </a:t>
            </a:r>
            <a:r>
              <a:rPr lang="en-US" baseline="0" dirty="0" err="1" smtClean="0"/>
              <a:t>Ubuntu</a:t>
            </a:r>
            <a:endParaRPr lang="en-US" baseline="0" dirty="0" smtClean="0"/>
          </a:p>
          <a:p>
            <a:r>
              <a:rPr lang="en-US" baseline="0" dirty="0" smtClean="0"/>
              <a:t>Monthly charge and Filter</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87F4283-F633-4EEB-B73A-B3CED6133717}"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Matches center of district demographics</a:t>
            </a:r>
          </a:p>
          <a:p>
            <a:r>
              <a:rPr lang="en-US" dirty="0" smtClean="0"/>
              <a:t>Male/Female discussion</a:t>
            </a:r>
          </a:p>
          <a:p>
            <a:r>
              <a:rPr lang="en-US" dirty="0" smtClean="0"/>
              <a:t>Grade levels discussion</a:t>
            </a:r>
          </a:p>
          <a:p>
            <a:r>
              <a:rPr lang="en-US" dirty="0" smtClean="0"/>
              <a:t>Programs discussion</a:t>
            </a:r>
            <a:endParaRPr lang="en-US" dirty="0"/>
          </a:p>
        </p:txBody>
      </p:sp>
      <p:sp>
        <p:nvSpPr>
          <p:cNvPr id="4" name="Slide Number Placeholder 3"/>
          <p:cNvSpPr>
            <a:spLocks noGrp="1"/>
          </p:cNvSpPr>
          <p:nvPr>
            <p:ph type="sldNum" sz="quarter" idx="10"/>
          </p:nvPr>
        </p:nvSpPr>
        <p:spPr/>
        <p:txBody>
          <a:bodyPr/>
          <a:lstStyle/>
          <a:p>
            <a:fld id="{287F4283-F633-4EEB-B73A-B3CED6133717}"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Music?</a:t>
            </a:r>
          </a:p>
          <a:p>
            <a:endParaRPr lang="en-US" dirty="0"/>
          </a:p>
        </p:txBody>
      </p:sp>
      <p:sp>
        <p:nvSpPr>
          <p:cNvPr id="4" name="Slide Number Placeholder 3"/>
          <p:cNvSpPr>
            <a:spLocks noGrp="1"/>
          </p:cNvSpPr>
          <p:nvPr>
            <p:ph type="sldNum" sz="quarter" idx="10"/>
          </p:nvPr>
        </p:nvSpPr>
        <p:spPr/>
        <p:txBody>
          <a:bodyPr/>
          <a:lstStyle/>
          <a:p>
            <a:fld id="{287F4283-F633-4EEB-B73A-B3CED6133717}"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56 actual students</a:t>
            </a:r>
          </a:p>
          <a:p>
            <a:r>
              <a:rPr lang="en-US" baseline="0" dirty="0" smtClean="0"/>
              <a:t>Using customized course already available</a:t>
            </a:r>
          </a:p>
          <a:p>
            <a:r>
              <a:rPr lang="en-US" baseline="0" dirty="0" smtClean="0"/>
              <a:t>Computer </a:t>
            </a:r>
            <a:r>
              <a:rPr lang="en-US" baseline="0" dirty="0" err="1" smtClean="0"/>
              <a:t>vpn</a:t>
            </a:r>
            <a:r>
              <a:rPr lang="en-US" baseline="0" dirty="0" smtClean="0"/>
              <a:t> into </a:t>
            </a:r>
            <a:r>
              <a:rPr lang="en-US" baseline="0" dirty="0" err="1" smtClean="0"/>
              <a:t>aps</a:t>
            </a:r>
            <a:r>
              <a:rPr lang="en-US" baseline="0" dirty="0" smtClean="0"/>
              <a:t> network (filter)</a:t>
            </a:r>
          </a:p>
          <a:p>
            <a:r>
              <a:rPr lang="en-US" baseline="0" dirty="0" smtClean="0"/>
              <a:t>Classroom is newly remodeled with own entrance</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87F4283-F633-4EEB-B73A-B3CED6133717}"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20 hours per week</a:t>
            </a:r>
            <a:r>
              <a:rPr lang="en-US" baseline="0" dirty="0" smtClean="0"/>
              <a:t> – 360 hours semester</a:t>
            </a:r>
          </a:p>
          <a:p>
            <a:r>
              <a:rPr lang="en-US" baseline="0" dirty="0" smtClean="0"/>
              <a:t>Why classroom time</a:t>
            </a:r>
          </a:p>
          <a:p>
            <a:r>
              <a:rPr lang="en-US" baseline="0" dirty="0" smtClean="0"/>
              <a:t>Online interaction</a:t>
            </a:r>
          </a:p>
          <a:p>
            <a:r>
              <a:rPr lang="en-US" baseline="0" dirty="0" smtClean="0"/>
              <a:t>Student stories (</a:t>
            </a:r>
            <a:r>
              <a:rPr lang="en-US" baseline="0" dirty="0" err="1" smtClean="0"/>
              <a:t>Devauhndre</a:t>
            </a:r>
            <a:r>
              <a:rPr lang="en-US" baseline="0" dirty="0" smtClean="0"/>
              <a:t> </a:t>
            </a:r>
            <a:r>
              <a:rPr lang="en-US" baseline="0" dirty="0" smtClean="0"/>
              <a:t>Smith, </a:t>
            </a:r>
            <a:r>
              <a:rPr lang="en-US" baseline="0" dirty="0" err="1" smtClean="0"/>
              <a:t>Amalia</a:t>
            </a:r>
            <a:r>
              <a:rPr lang="en-US" baseline="0" dirty="0" smtClean="0"/>
              <a:t> Saenz, </a:t>
            </a:r>
            <a:r>
              <a:rPr lang="en-US" baseline="0" dirty="0" err="1" smtClean="0"/>
              <a:t>hayden</a:t>
            </a:r>
            <a:r>
              <a:rPr lang="en-US" baseline="0" dirty="0" smtClean="0"/>
              <a:t> Smart </a:t>
            </a:r>
            <a:r>
              <a:rPr lang="en-US" baseline="0" dirty="0" smtClean="0"/>
              <a: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87F4283-F633-4EEB-B73A-B3CED6133717}"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9-12 grades (most 10,11,12) Anywhere for 22 hours to 1.2 hours to graduate</a:t>
            </a:r>
          </a:p>
          <a:p>
            <a:r>
              <a:rPr lang="en-US" dirty="0" smtClean="0"/>
              <a:t>Attendance issues</a:t>
            </a:r>
          </a:p>
          <a:p>
            <a:r>
              <a:rPr lang="en-US" baseline="0" dirty="0" smtClean="0"/>
              <a:t>Drop outs</a:t>
            </a:r>
          </a:p>
          <a:p>
            <a:r>
              <a:rPr lang="en-US" baseline="0" dirty="0" smtClean="0"/>
              <a:t>Expelled for attendance</a:t>
            </a:r>
          </a:p>
          <a:p>
            <a:r>
              <a:rPr lang="en-US" baseline="0" dirty="0" smtClean="0"/>
              <a:t>Health risk</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87F4283-F633-4EEB-B73A-B3CED6133717}"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9-12 grades (most 10,11,12) Anywhere for 22 hours to 1.2 hours to graduate</a:t>
            </a:r>
          </a:p>
          <a:p>
            <a:r>
              <a:rPr lang="en-US" dirty="0" smtClean="0"/>
              <a:t>Attendance issues</a:t>
            </a:r>
          </a:p>
          <a:p>
            <a:r>
              <a:rPr lang="en-US" baseline="0" dirty="0" smtClean="0"/>
              <a:t>Drop outs</a:t>
            </a:r>
          </a:p>
          <a:p>
            <a:r>
              <a:rPr lang="en-US" baseline="0" dirty="0" smtClean="0"/>
              <a:t>Expelled for attendance</a:t>
            </a:r>
          </a:p>
          <a:p>
            <a:r>
              <a:rPr lang="en-US" baseline="0" dirty="0" smtClean="0"/>
              <a:t>Health risk</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87F4283-F633-4EEB-B73A-B3CED6133717}"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9-12 grades (most 10,11,12) Anywhere for 22 hours to 1.2 hours to graduate</a:t>
            </a:r>
          </a:p>
          <a:p>
            <a:r>
              <a:rPr lang="en-US" dirty="0" smtClean="0"/>
              <a:t>Attendance issues</a:t>
            </a:r>
          </a:p>
          <a:p>
            <a:r>
              <a:rPr lang="en-US" baseline="0" dirty="0" smtClean="0"/>
              <a:t>Drop outs</a:t>
            </a:r>
          </a:p>
          <a:p>
            <a:r>
              <a:rPr lang="en-US" baseline="0" dirty="0" smtClean="0"/>
              <a:t>Expelled for attendance</a:t>
            </a:r>
          </a:p>
          <a:p>
            <a:r>
              <a:rPr lang="en-US" baseline="0" dirty="0" smtClean="0"/>
              <a:t>Health risk</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87F4283-F633-4EEB-B73A-B3CED6133717}"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500 courses passed</a:t>
            </a:r>
          </a:p>
          <a:p>
            <a:r>
              <a:rPr lang="en-US" baseline="0" dirty="0" smtClean="0"/>
              <a:t>50/100/135/150</a:t>
            </a:r>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87F4283-F633-4EEB-B73A-B3CED6133717}"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9-12 grades (most 10,11,12) Anywhere for 22 hours to 1.2 hours to graduate</a:t>
            </a:r>
          </a:p>
          <a:p>
            <a:r>
              <a:rPr lang="en-US" dirty="0" smtClean="0"/>
              <a:t>Attendance issues</a:t>
            </a:r>
          </a:p>
          <a:p>
            <a:r>
              <a:rPr lang="en-US" baseline="0" dirty="0" smtClean="0"/>
              <a:t>Drop outs</a:t>
            </a:r>
          </a:p>
          <a:p>
            <a:r>
              <a:rPr lang="en-US" baseline="0" dirty="0" smtClean="0"/>
              <a:t>Expelled for attendance</a:t>
            </a:r>
          </a:p>
          <a:p>
            <a:r>
              <a:rPr lang="en-US" baseline="0" dirty="0" smtClean="0"/>
              <a:t>Health risk</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87F4283-F633-4EEB-B73A-B3CED6133717}"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Counselor in house</a:t>
            </a:r>
          </a:p>
          <a:p>
            <a:r>
              <a:rPr lang="en-US" baseline="0" dirty="0" smtClean="0"/>
              <a:t>Content specialist schedule and as needed</a:t>
            </a:r>
          </a:p>
          <a:p>
            <a:r>
              <a:rPr lang="en-US" baseline="0" dirty="0" smtClean="0"/>
              <a:t>Testing by home school –next year in classroom</a:t>
            </a:r>
          </a:p>
          <a:p>
            <a:r>
              <a:rPr lang="en-US" baseline="0" dirty="0" smtClean="0"/>
              <a:t>Testing by home school –next year in classroom</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87F4283-F633-4EEB-B73A-B3CED6133717}"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Counselor in house</a:t>
            </a:r>
          </a:p>
          <a:p>
            <a:r>
              <a:rPr lang="en-US" baseline="0" dirty="0" smtClean="0"/>
              <a:t>Content specialist schedule and as needed</a:t>
            </a:r>
          </a:p>
          <a:p>
            <a:r>
              <a:rPr lang="en-US" baseline="0" dirty="0" smtClean="0"/>
              <a:t>Testing by home school –next year in classroom</a:t>
            </a:r>
          </a:p>
          <a:p>
            <a:r>
              <a:rPr lang="en-US" baseline="0" dirty="0" smtClean="0"/>
              <a:t>Testing by home school –next year in classroom</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87F4283-F633-4EEB-B73A-B3CED6133717}"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Counselor in house</a:t>
            </a:r>
          </a:p>
          <a:p>
            <a:r>
              <a:rPr lang="en-US" baseline="0" dirty="0" smtClean="0"/>
              <a:t>Content specialist schedule and as needed</a:t>
            </a:r>
          </a:p>
          <a:p>
            <a:r>
              <a:rPr lang="en-US" baseline="0" dirty="0" smtClean="0"/>
              <a:t>Testing by home school –next year in classroom</a:t>
            </a:r>
          </a:p>
          <a:p>
            <a:r>
              <a:rPr lang="en-US" baseline="0" dirty="0" smtClean="0"/>
              <a:t>Testing by home school –next year in classroom</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87F4283-F633-4EEB-B73A-B3CED6133717}"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District Demographics</a:t>
            </a:r>
          </a:p>
          <a:p>
            <a:r>
              <a:rPr lang="en-US" dirty="0" smtClean="0"/>
              <a:t>Cue Heavenly Chorus</a:t>
            </a:r>
            <a:endParaRPr lang="en-US" dirty="0"/>
          </a:p>
        </p:txBody>
      </p:sp>
      <p:sp>
        <p:nvSpPr>
          <p:cNvPr id="4" name="Slide Number Placeholder 3"/>
          <p:cNvSpPr>
            <a:spLocks noGrp="1"/>
          </p:cNvSpPr>
          <p:nvPr>
            <p:ph type="sldNum" sz="quarter" idx="10"/>
          </p:nvPr>
        </p:nvSpPr>
        <p:spPr/>
        <p:txBody>
          <a:bodyPr/>
          <a:lstStyle/>
          <a:p>
            <a:fld id="{287F4283-F633-4EEB-B73A-B3CED6133717}"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planning</a:t>
            </a:r>
            <a:r>
              <a:rPr lang="en-US" baseline="0" dirty="0" smtClean="0"/>
              <a:t> since Oct. 2008 (Superintendent heard ad on radio)</a:t>
            </a:r>
          </a:p>
          <a:p>
            <a:r>
              <a:rPr lang="en-US" baseline="0" dirty="0" smtClean="0"/>
              <a:t>Link Superintendent recording???</a:t>
            </a:r>
          </a:p>
          <a:p>
            <a:endParaRPr lang="en-US" dirty="0"/>
          </a:p>
        </p:txBody>
      </p:sp>
      <p:sp>
        <p:nvSpPr>
          <p:cNvPr id="4" name="Slide Number Placeholder 3"/>
          <p:cNvSpPr>
            <a:spLocks noGrp="1"/>
          </p:cNvSpPr>
          <p:nvPr>
            <p:ph type="sldNum" sz="quarter" idx="10"/>
          </p:nvPr>
        </p:nvSpPr>
        <p:spPr/>
        <p:txBody>
          <a:bodyPr/>
          <a:lstStyle/>
          <a:p>
            <a:fld id="{287F4283-F633-4EEB-B73A-B3CED6133717}"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planning</a:t>
            </a:r>
            <a:r>
              <a:rPr lang="en-US" baseline="0" dirty="0" smtClean="0"/>
              <a:t> since Oct. 2008 (Superintendent heard ad on radio)</a:t>
            </a:r>
          </a:p>
          <a:p>
            <a:endParaRPr lang="en-US" dirty="0"/>
          </a:p>
        </p:txBody>
      </p:sp>
      <p:sp>
        <p:nvSpPr>
          <p:cNvPr id="4" name="Slide Number Placeholder 3"/>
          <p:cNvSpPr>
            <a:spLocks noGrp="1"/>
          </p:cNvSpPr>
          <p:nvPr>
            <p:ph type="sldNum" sz="quarter" idx="10"/>
          </p:nvPr>
        </p:nvSpPr>
        <p:spPr/>
        <p:txBody>
          <a:bodyPr/>
          <a:lstStyle/>
          <a:p>
            <a:fld id="{287F4283-F633-4EEB-B73A-B3CED6133717}"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planning</a:t>
            </a:r>
            <a:r>
              <a:rPr lang="en-US" baseline="0" dirty="0" smtClean="0"/>
              <a:t> since Oct. 2008 (Superintendent heard ad on radio)</a:t>
            </a:r>
          </a:p>
          <a:p>
            <a:r>
              <a:rPr lang="en-US" baseline="0" dirty="0" smtClean="0"/>
              <a:t>Chapter 5/23</a:t>
            </a:r>
          </a:p>
          <a:p>
            <a:endParaRPr lang="en-US" dirty="0"/>
          </a:p>
        </p:txBody>
      </p:sp>
      <p:sp>
        <p:nvSpPr>
          <p:cNvPr id="4" name="Slide Number Placeholder 3"/>
          <p:cNvSpPr>
            <a:spLocks noGrp="1"/>
          </p:cNvSpPr>
          <p:nvPr>
            <p:ph type="sldNum" sz="quarter" idx="10"/>
          </p:nvPr>
        </p:nvSpPr>
        <p:spPr/>
        <p:txBody>
          <a:bodyPr/>
          <a:lstStyle/>
          <a:p>
            <a:fld id="{287F4283-F633-4EEB-B73A-B3CED6133717}"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planning</a:t>
            </a:r>
            <a:r>
              <a:rPr lang="en-US" baseline="0" dirty="0" smtClean="0"/>
              <a:t> since Oct. 2008 (Superintendent heard ad on radio)</a:t>
            </a:r>
          </a:p>
          <a:p>
            <a:endParaRPr lang="en-US" dirty="0"/>
          </a:p>
        </p:txBody>
      </p:sp>
      <p:sp>
        <p:nvSpPr>
          <p:cNvPr id="4" name="Slide Number Placeholder 3"/>
          <p:cNvSpPr>
            <a:spLocks noGrp="1"/>
          </p:cNvSpPr>
          <p:nvPr>
            <p:ph type="sldNum" sz="quarter" idx="10"/>
          </p:nvPr>
        </p:nvSpPr>
        <p:spPr/>
        <p:txBody>
          <a:bodyPr/>
          <a:lstStyle/>
          <a:p>
            <a:fld id="{287F4283-F633-4EEB-B73A-B3CED6133717}"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planning</a:t>
            </a:r>
            <a:r>
              <a:rPr lang="en-US" baseline="0" dirty="0" smtClean="0"/>
              <a:t> since Oct. 2008 (Superintendent heard ad on radio)</a:t>
            </a:r>
          </a:p>
          <a:p>
            <a:endParaRPr lang="en-US" dirty="0"/>
          </a:p>
        </p:txBody>
      </p:sp>
      <p:sp>
        <p:nvSpPr>
          <p:cNvPr id="4" name="Slide Number Placeholder 3"/>
          <p:cNvSpPr>
            <a:spLocks noGrp="1"/>
          </p:cNvSpPr>
          <p:nvPr>
            <p:ph type="sldNum" sz="quarter" idx="10"/>
          </p:nvPr>
        </p:nvSpPr>
        <p:spPr/>
        <p:txBody>
          <a:bodyPr/>
          <a:lstStyle/>
          <a:p>
            <a:fld id="{287F4283-F633-4EEB-B73A-B3CED6133717}"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Matt</a:t>
            </a:r>
          </a:p>
          <a:p>
            <a:r>
              <a:rPr lang="en-US" baseline="0" dirty="0" smtClean="0"/>
              <a:t>8/23</a:t>
            </a:r>
          </a:p>
          <a:p>
            <a:endParaRPr lang="en-US" dirty="0"/>
          </a:p>
        </p:txBody>
      </p:sp>
      <p:sp>
        <p:nvSpPr>
          <p:cNvPr id="4" name="Slide Number Placeholder 3"/>
          <p:cNvSpPr>
            <a:spLocks noGrp="1"/>
          </p:cNvSpPr>
          <p:nvPr>
            <p:ph type="sldNum" sz="quarter" idx="10"/>
          </p:nvPr>
        </p:nvSpPr>
        <p:spPr/>
        <p:txBody>
          <a:bodyPr/>
          <a:lstStyle/>
          <a:p>
            <a:fld id="{287F4283-F633-4EEB-B73A-B3CED6133717}"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DF9D948-A98C-483D-BA43-E607913B5FC7}" type="datetimeFigureOut">
              <a:rPr lang="en-US" smtClean="0"/>
              <a:pPr/>
              <a:t>11/15/2010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79AC7E-707D-43C1-854A-51D3C1B7971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F9D948-A98C-483D-BA43-E607913B5FC7}" type="datetimeFigureOut">
              <a:rPr lang="en-US" smtClean="0"/>
              <a:pPr/>
              <a:t>11/15/2010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79AC7E-707D-43C1-854A-51D3C1B7971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F9D948-A98C-483D-BA43-E607913B5FC7}" type="datetimeFigureOut">
              <a:rPr lang="en-US" smtClean="0"/>
              <a:pPr/>
              <a:t>11/15/2010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79AC7E-707D-43C1-854A-51D3C1B7971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F9D948-A98C-483D-BA43-E607913B5FC7}" type="datetimeFigureOut">
              <a:rPr lang="en-US" smtClean="0"/>
              <a:pPr/>
              <a:t>11/15/2010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79AC7E-707D-43C1-854A-51D3C1B7971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F9D948-A98C-483D-BA43-E607913B5FC7}" type="datetimeFigureOut">
              <a:rPr lang="en-US" smtClean="0"/>
              <a:pPr/>
              <a:t>11/15/2010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79AC7E-707D-43C1-854A-51D3C1B7971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DF9D948-A98C-483D-BA43-E607913B5FC7}" type="datetimeFigureOut">
              <a:rPr lang="en-US" smtClean="0"/>
              <a:pPr/>
              <a:t>11/15/2010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79AC7E-707D-43C1-854A-51D3C1B7971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DF9D948-A98C-483D-BA43-E607913B5FC7}" type="datetimeFigureOut">
              <a:rPr lang="en-US" smtClean="0"/>
              <a:pPr/>
              <a:t>11/15/2010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979AC7E-707D-43C1-854A-51D3C1B7971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DF9D948-A98C-483D-BA43-E607913B5FC7}" type="datetimeFigureOut">
              <a:rPr lang="en-US" smtClean="0"/>
              <a:pPr/>
              <a:t>11/15/2010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979AC7E-707D-43C1-854A-51D3C1B7971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F9D948-A98C-483D-BA43-E607913B5FC7}" type="datetimeFigureOut">
              <a:rPr lang="en-US" smtClean="0"/>
              <a:pPr/>
              <a:t>11/15/2010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979AC7E-707D-43C1-854A-51D3C1B7971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F9D948-A98C-483D-BA43-E607913B5FC7}" type="datetimeFigureOut">
              <a:rPr lang="en-US" smtClean="0"/>
              <a:pPr/>
              <a:t>11/15/2010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79AC7E-707D-43C1-854A-51D3C1B7971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F9D948-A98C-483D-BA43-E607913B5FC7}" type="datetimeFigureOut">
              <a:rPr lang="en-US" smtClean="0"/>
              <a:pPr/>
              <a:t>11/15/2010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79AC7E-707D-43C1-854A-51D3C1B7971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50000">
              <a:schemeClr val="accent1">
                <a:tint val="44500"/>
                <a:satMod val="160000"/>
              </a:schemeClr>
            </a:gs>
            <a:gs pos="100000">
              <a:schemeClr val="accent1">
                <a:tint val="23500"/>
                <a:satMod val="1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F9D948-A98C-483D-BA43-E607913B5FC7}" type="datetimeFigureOut">
              <a:rPr lang="en-US" smtClean="0"/>
              <a:pPr/>
              <a:t>11/15/2010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79AC7E-707D-43C1-854A-51D3C1B7971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gif"/><Relationship Id="rId5" Type="http://schemas.openxmlformats.org/officeDocument/2006/relationships/image" Target="../media/image7.jpe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3.gif"/></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3.gif"/></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3.gif"/></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3.gif"/></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16.xml.rels><?xml version="1.0" encoding="UTF-8" standalone="yes"?>
<Relationships xmlns="http://schemas.openxmlformats.org/package/2006/relationships"><Relationship Id="rId3" Type="http://schemas.openxmlformats.org/officeDocument/2006/relationships/hyperlink" Target="http://teacher.education2020.com/" TargetMode="External"/><Relationship Id="rId7" Type="http://schemas.openxmlformats.org/officeDocument/2006/relationships/image" Target="../media/image12.gif"/><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gif"/><Relationship Id="rId5" Type="http://schemas.openxmlformats.org/officeDocument/2006/relationships/image" Target="../media/image5.jpeg"/><Relationship Id="rId4" Type="http://schemas.openxmlformats.org/officeDocument/2006/relationships/hyperlink" Target="http://student.education2020.com/"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hyperlink" Target="mailto:emanicke@rrps.net"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3.gif"/></Relationships>
</file>

<file path=ppt/slides/_rels/slide19.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3" Type="http://schemas.openxmlformats.org/officeDocument/2006/relationships/hyperlink" Target="http://www.aps.k12.co.us/"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19.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gif"/><Relationship Id="rId4" Type="http://schemas.openxmlformats.org/officeDocument/2006/relationships/image" Target="../media/image20.jpeg"/></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3.gif"/></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2.jpeg"/><Relationship Id="rId4" Type="http://schemas.openxmlformats.org/officeDocument/2006/relationships/image" Target="../media/image14.jpeg"/></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3.gif"/><Relationship Id="rId4" Type="http://schemas.openxmlformats.org/officeDocument/2006/relationships/image" Target="../media/image23.jpeg"/></Relationships>
</file>

<file path=ppt/slides/_rels/slide2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3.gif"/><Relationship Id="rId4" Type="http://schemas.openxmlformats.org/officeDocument/2006/relationships/image" Target="../media/image23.jpeg"/></Relationships>
</file>

<file path=ppt/slides/_rels/slide2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2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3.gif"/><Relationship Id="rId4" Type="http://schemas.openxmlformats.org/officeDocument/2006/relationships/image" Target="../media/image25.jpeg"/></Relationships>
</file>

<file path=ppt/slides/_rels/slide2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3.gif"/><Relationship Id="rId4" Type="http://schemas.openxmlformats.org/officeDocument/2006/relationships/image" Target="../media/image25.jpeg"/></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Advertisements2.html"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file:///C:\Program%20Files\CyberLink\PowerDVD%20DX\PowerDVD.exe"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file:///C:\Program%20Files\CyberLink\PowerDVD%20DX\PowerDVD.ex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276600"/>
            <a:ext cx="8077200" cy="2849562"/>
          </a:xfrm>
        </p:spPr>
        <p:txBody>
          <a:bodyPr>
            <a:normAutofit/>
          </a:bodyPr>
          <a:lstStyle/>
          <a:p>
            <a:pPr algn="l"/>
            <a:r>
              <a:rPr lang="en-US" dirty="0" smtClean="0"/>
              <a:t>Presenters:</a:t>
            </a:r>
            <a:br>
              <a:rPr lang="en-US" dirty="0" smtClean="0"/>
            </a:br>
            <a:r>
              <a:rPr lang="en-US" sz="4000" dirty="0" smtClean="0"/>
              <a:t>Randy Wood    – Principal </a:t>
            </a:r>
            <a:br>
              <a:rPr lang="en-US" sz="4000" dirty="0" smtClean="0"/>
            </a:br>
            <a:r>
              <a:rPr lang="en-US" sz="4000" dirty="0" smtClean="0"/>
              <a:t>Melissa Brysh  – Online Instructor</a:t>
            </a:r>
            <a:br>
              <a:rPr lang="en-US" sz="4000" dirty="0" smtClean="0"/>
            </a:br>
            <a:r>
              <a:rPr lang="en-US" sz="4000" dirty="0" smtClean="0"/>
              <a:t>Matt Ashlock   – Online Instructor</a:t>
            </a:r>
            <a:endParaRPr lang="en-US" dirty="0">
              <a:solidFill>
                <a:srgbClr val="7030A0"/>
              </a:solidFill>
            </a:endParaRPr>
          </a:p>
        </p:txBody>
      </p:sp>
      <p:pic>
        <p:nvPicPr>
          <p:cNvPr id="4" name="Content Placeholder 3" descr="APS Online Logo.jpg"/>
          <p:cNvPicPr>
            <a:picLocks noGrp="1" noChangeAspect="1"/>
          </p:cNvPicPr>
          <p:nvPr>
            <p:ph idx="1"/>
          </p:nvPr>
        </p:nvPicPr>
        <p:blipFill>
          <a:blip r:embed="rId3" cstate="print"/>
          <a:stretch>
            <a:fillRect/>
          </a:stretch>
        </p:blipFill>
        <p:spPr>
          <a:xfrm>
            <a:off x="381000" y="304800"/>
            <a:ext cx="4023360" cy="28377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extBox 4"/>
          <p:cNvSpPr txBox="1"/>
          <p:nvPr/>
        </p:nvSpPr>
        <p:spPr>
          <a:xfrm>
            <a:off x="4495800" y="1447800"/>
            <a:ext cx="4114800" cy="1077218"/>
          </a:xfrm>
          <a:prstGeom prst="rect">
            <a:avLst/>
          </a:prstGeom>
          <a:noFill/>
        </p:spPr>
        <p:txBody>
          <a:bodyPr wrap="square" rtlCol="0">
            <a:spAutoFit/>
          </a:bodyPr>
          <a:lstStyle/>
          <a:p>
            <a:pPr algn="ctr"/>
            <a:r>
              <a:rPr lang="en-US" sz="3200" b="1" dirty="0" smtClean="0">
                <a:latin typeface="Arial Black" pitchFamily="34" charset="0"/>
              </a:rPr>
              <a:t>APS Online High School</a:t>
            </a:r>
            <a:endParaRPr lang="en-US" sz="3200" b="1" dirty="0">
              <a:latin typeface="Arial Black"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APS Online High School</a:t>
            </a:r>
            <a:endParaRPr lang="en-US" dirty="0"/>
          </a:p>
        </p:txBody>
      </p:sp>
      <p:sp>
        <p:nvSpPr>
          <p:cNvPr id="5" name="Content Placeholder 4"/>
          <p:cNvSpPr>
            <a:spLocks noGrp="1"/>
          </p:cNvSpPr>
          <p:nvPr>
            <p:ph idx="1"/>
          </p:nvPr>
        </p:nvSpPr>
        <p:spPr/>
        <p:txBody>
          <a:bodyPr>
            <a:normAutofit/>
          </a:bodyPr>
          <a:lstStyle/>
          <a:p>
            <a:endParaRPr lang="en-US" dirty="0" smtClean="0"/>
          </a:p>
          <a:p>
            <a:endParaRPr lang="en-US" dirty="0"/>
          </a:p>
          <a:p>
            <a:r>
              <a:rPr lang="en-US" dirty="0" smtClean="0"/>
              <a:t>Challenges:</a:t>
            </a:r>
          </a:p>
          <a:p>
            <a:pPr lvl="1"/>
            <a:r>
              <a:rPr lang="en-US" dirty="0" smtClean="0"/>
              <a:t>Building/Classroom</a:t>
            </a:r>
          </a:p>
          <a:p>
            <a:pPr lvl="1"/>
            <a:r>
              <a:rPr lang="en-US" dirty="0" smtClean="0"/>
              <a:t>Staff</a:t>
            </a:r>
          </a:p>
          <a:p>
            <a:pPr lvl="1"/>
            <a:r>
              <a:rPr lang="en-US" dirty="0" smtClean="0"/>
              <a:t>Computers, Internet, Filtering</a:t>
            </a:r>
          </a:p>
          <a:p>
            <a:pPr lvl="1"/>
            <a:r>
              <a:rPr lang="en-US" dirty="0" smtClean="0"/>
              <a:t>Content</a:t>
            </a:r>
          </a:p>
          <a:p>
            <a:pPr lvl="1"/>
            <a:r>
              <a:rPr lang="en-US" dirty="0" smtClean="0"/>
              <a:t>Students</a:t>
            </a:r>
          </a:p>
          <a:p>
            <a:pPr lvl="1"/>
            <a:endParaRPr lang="en-US" dirty="0"/>
          </a:p>
        </p:txBody>
      </p:sp>
      <p:pic>
        <p:nvPicPr>
          <p:cNvPr id="6" name="Content Placeholder 3" descr="APS Online Logo.jpg"/>
          <p:cNvPicPr>
            <a:picLocks noChangeAspect="1"/>
          </p:cNvPicPr>
          <p:nvPr/>
        </p:nvPicPr>
        <p:blipFill>
          <a:blip r:embed="rId3" cstate="print"/>
          <a:stretch>
            <a:fillRect/>
          </a:stretch>
        </p:blipFill>
        <p:spPr>
          <a:xfrm>
            <a:off x="381000" y="304800"/>
            <a:ext cx="1504142" cy="1060915"/>
          </a:xfrm>
          <a:prstGeom prst="rect">
            <a:avLst/>
          </a:prstGeom>
          <a:effectLst>
            <a:reflection blurRad="6350" stA="50000" endA="295" endPos="92000" dist="101600" dir="5400000" sy="-100000" algn="bl" rotWithShape="0"/>
          </a:effectLst>
        </p:spPr>
      </p:pic>
      <p:pic>
        <p:nvPicPr>
          <p:cNvPr id="8" name="Picture 7" descr="Picture 006.jpg"/>
          <p:cNvPicPr>
            <a:picLocks noChangeAspect="1"/>
          </p:cNvPicPr>
          <p:nvPr/>
        </p:nvPicPr>
        <p:blipFill>
          <a:blip r:embed="rId4" cstate="print"/>
          <a:stretch>
            <a:fillRect/>
          </a:stretch>
        </p:blipFill>
        <p:spPr>
          <a:xfrm>
            <a:off x="6248400" y="1219200"/>
            <a:ext cx="2438400" cy="1625600"/>
          </a:xfrm>
          <a:prstGeom prst="rect">
            <a:avLst/>
          </a:prstGeom>
        </p:spPr>
      </p:pic>
      <p:pic>
        <p:nvPicPr>
          <p:cNvPr id="11" name="Picture 10" descr="Picture 009.jpg"/>
          <p:cNvPicPr>
            <a:picLocks noChangeAspect="1"/>
          </p:cNvPicPr>
          <p:nvPr/>
        </p:nvPicPr>
        <p:blipFill>
          <a:blip r:embed="rId5" cstate="print"/>
          <a:stretch>
            <a:fillRect/>
          </a:stretch>
        </p:blipFill>
        <p:spPr>
          <a:xfrm>
            <a:off x="6096000" y="4191000"/>
            <a:ext cx="2438400" cy="1625600"/>
          </a:xfrm>
          <a:prstGeom prst="rect">
            <a:avLst/>
          </a:prstGeom>
        </p:spPr>
      </p:pic>
      <p:pic>
        <p:nvPicPr>
          <p:cNvPr id="12" name="Picture 11" descr="apslogo_sm.gif"/>
          <p:cNvPicPr>
            <a:picLocks noChangeAspect="1"/>
          </p:cNvPicPr>
          <p:nvPr/>
        </p:nvPicPr>
        <p:blipFill>
          <a:blip r:embed="rId6" cstate="print"/>
          <a:stretch>
            <a:fillRect/>
          </a:stretch>
        </p:blipFill>
        <p:spPr>
          <a:xfrm>
            <a:off x="7924800" y="5715000"/>
            <a:ext cx="571500" cy="5715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APS Online High School</a:t>
            </a:r>
            <a:endParaRPr lang="en-US" dirty="0"/>
          </a:p>
        </p:txBody>
      </p:sp>
      <p:sp>
        <p:nvSpPr>
          <p:cNvPr id="5" name="Content Placeholder 4"/>
          <p:cNvSpPr>
            <a:spLocks noGrp="1"/>
          </p:cNvSpPr>
          <p:nvPr>
            <p:ph idx="1"/>
          </p:nvPr>
        </p:nvSpPr>
        <p:spPr/>
        <p:txBody>
          <a:bodyPr>
            <a:normAutofit/>
          </a:bodyPr>
          <a:lstStyle/>
          <a:p>
            <a:endParaRPr lang="en-US" dirty="0" smtClean="0"/>
          </a:p>
          <a:p>
            <a:endParaRPr lang="en-US" dirty="0"/>
          </a:p>
          <a:p>
            <a:r>
              <a:rPr lang="en-US" dirty="0" smtClean="0"/>
              <a:t>Building</a:t>
            </a:r>
          </a:p>
          <a:p>
            <a:pPr lvl="1"/>
            <a:r>
              <a:rPr lang="en-US" dirty="0" smtClean="0"/>
              <a:t>Commercial</a:t>
            </a:r>
          </a:p>
          <a:p>
            <a:pPr lvl="2"/>
            <a:r>
              <a:rPr lang="en-US" dirty="0" smtClean="0"/>
              <a:t>Cost</a:t>
            </a:r>
          </a:p>
          <a:p>
            <a:pPr lvl="2"/>
            <a:r>
              <a:rPr lang="en-US" dirty="0" smtClean="0"/>
              <a:t>Location Standards</a:t>
            </a:r>
          </a:p>
          <a:p>
            <a:pPr lvl="2"/>
            <a:r>
              <a:rPr lang="en-US" dirty="0" smtClean="0"/>
              <a:t>Infrastructure</a:t>
            </a:r>
          </a:p>
          <a:p>
            <a:pPr lvl="2"/>
            <a:r>
              <a:rPr lang="en-US" dirty="0" smtClean="0"/>
              <a:t>Simon Malls</a:t>
            </a:r>
          </a:p>
          <a:p>
            <a:pPr lvl="1"/>
            <a:endParaRPr lang="en-US" dirty="0"/>
          </a:p>
        </p:txBody>
      </p:sp>
      <p:pic>
        <p:nvPicPr>
          <p:cNvPr id="6" name="Content Placeholder 3" descr="APS Online Logo.jpg"/>
          <p:cNvPicPr>
            <a:picLocks noChangeAspect="1"/>
          </p:cNvPicPr>
          <p:nvPr/>
        </p:nvPicPr>
        <p:blipFill>
          <a:blip r:embed="rId3" cstate="print"/>
          <a:stretch>
            <a:fillRect/>
          </a:stretch>
        </p:blipFill>
        <p:spPr>
          <a:xfrm>
            <a:off x="381000" y="304800"/>
            <a:ext cx="1504142" cy="1060915"/>
          </a:xfrm>
          <a:prstGeom prst="rect">
            <a:avLst/>
          </a:prstGeom>
          <a:effectLst>
            <a:reflection blurRad="6350" stA="50000" endA="295" endPos="92000" dist="101600" dir="5400000" sy="-100000" algn="bl" rotWithShape="0"/>
          </a:effectLst>
        </p:spPr>
      </p:pic>
      <p:pic>
        <p:nvPicPr>
          <p:cNvPr id="12" name="Picture 11" descr="apslogo_sm.gif"/>
          <p:cNvPicPr>
            <a:picLocks noChangeAspect="1"/>
          </p:cNvPicPr>
          <p:nvPr/>
        </p:nvPicPr>
        <p:blipFill>
          <a:blip r:embed="rId4" cstate="print"/>
          <a:stretch>
            <a:fillRect/>
          </a:stretch>
        </p:blipFill>
        <p:spPr>
          <a:xfrm>
            <a:off x="7924800" y="5715000"/>
            <a:ext cx="571500" cy="571500"/>
          </a:xfrm>
          <a:prstGeom prst="rect">
            <a:avLst/>
          </a:prstGeom>
        </p:spPr>
      </p:pic>
      <p:pic>
        <p:nvPicPr>
          <p:cNvPr id="9" name="Picture 8" descr="APS Online.jpg"/>
          <p:cNvPicPr>
            <a:picLocks noChangeAspect="1"/>
          </p:cNvPicPr>
          <p:nvPr/>
        </p:nvPicPr>
        <p:blipFill>
          <a:blip r:embed="rId5" cstate="print"/>
          <a:stretch>
            <a:fillRect/>
          </a:stretch>
        </p:blipFill>
        <p:spPr>
          <a:xfrm>
            <a:off x="4419600" y="1600200"/>
            <a:ext cx="4193490" cy="30480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APS Online High School</a:t>
            </a:r>
            <a:endParaRPr lang="en-US" dirty="0"/>
          </a:p>
        </p:txBody>
      </p:sp>
      <p:sp>
        <p:nvSpPr>
          <p:cNvPr id="5" name="Content Placeholder 4"/>
          <p:cNvSpPr>
            <a:spLocks noGrp="1"/>
          </p:cNvSpPr>
          <p:nvPr>
            <p:ph idx="1"/>
          </p:nvPr>
        </p:nvSpPr>
        <p:spPr/>
        <p:txBody>
          <a:bodyPr>
            <a:normAutofit/>
          </a:bodyPr>
          <a:lstStyle/>
          <a:p>
            <a:endParaRPr lang="en-US" dirty="0" smtClean="0"/>
          </a:p>
          <a:p>
            <a:endParaRPr lang="en-US" dirty="0"/>
          </a:p>
          <a:p>
            <a:r>
              <a:rPr lang="en-US" dirty="0" smtClean="0"/>
              <a:t>Building</a:t>
            </a:r>
          </a:p>
          <a:p>
            <a:pPr lvl="1"/>
            <a:r>
              <a:rPr lang="en-US" dirty="0" smtClean="0"/>
              <a:t>In house</a:t>
            </a:r>
          </a:p>
          <a:p>
            <a:pPr lvl="2"/>
            <a:r>
              <a:rPr lang="en-US" dirty="0" smtClean="0"/>
              <a:t>Bond Money</a:t>
            </a:r>
          </a:p>
          <a:p>
            <a:pPr lvl="2"/>
            <a:r>
              <a:rPr lang="en-US" dirty="0" smtClean="0"/>
              <a:t>Services</a:t>
            </a:r>
          </a:p>
          <a:p>
            <a:pPr lvl="2"/>
            <a:r>
              <a:rPr lang="en-US" dirty="0" smtClean="0"/>
              <a:t>Security</a:t>
            </a:r>
          </a:p>
          <a:p>
            <a:pPr lvl="2"/>
            <a:r>
              <a:rPr lang="en-US" dirty="0" smtClean="0"/>
              <a:t>Conversion back</a:t>
            </a:r>
          </a:p>
          <a:p>
            <a:pPr lvl="2"/>
            <a:r>
              <a:rPr lang="en-US" dirty="0" smtClean="0"/>
              <a:t>Furniture and Office equipment</a:t>
            </a:r>
          </a:p>
          <a:p>
            <a:pPr lvl="1"/>
            <a:endParaRPr lang="en-US" dirty="0"/>
          </a:p>
        </p:txBody>
      </p:sp>
      <p:pic>
        <p:nvPicPr>
          <p:cNvPr id="6" name="Content Placeholder 3" descr="APS Online Logo.jpg"/>
          <p:cNvPicPr>
            <a:picLocks noChangeAspect="1"/>
          </p:cNvPicPr>
          <p:nvPr/>
        </p:nvPicPr>
        <p:blipFill>
          <a:blip r:embed="rId3" cstate="print"/>
          <a:stretch>
            <a:fillRect/>
          </a:stretch>
        </p:blipFill>
        <p:spPr>
          <a:xfrm>
            <a:off x="381000" y="304800"/>
            <a:ext cx="1504142" cy="1060915"/>
          </a:xfrm>
          <a:prstGeom prst="rect">
            <a:avLst/>
          </a:prstGeom>
          <a:effectLst>
            <a:reflection blurRad="6350" stA="50000" endA="295" endPos="92000" dist="101600" dir="5400000" sy="-100000" algn="bl" rotWithShape="0"/>
          </a:effectLst>
        </p:spPr>
      </p:pic>
      <p:pic>
        <p:nvPicPr>
          <p:cNvPr id="12" name="Picture 11" descr="apslogo_sm.gif"/>
          <p:cNvPicPr>
            <a:picLocks noChangeAspect="1"/>
          </p:cNvPicPr>
          <p:nvPr/>
        </p:nvPicPr>
        <p:blipFill>
          <a:blip r:embed="rId4" cstate="print"/>
          <a:stretch>
            <a:fillRect/>
          </a:stretch>
        </p:blipFill>
        <p:spPr>
          <a:xfrm>
            <a:off x="7924800" y="5715000"/>
            <a:ext cx="571500" cy="571500"/>
          </a:xfrm>
          <a:prstGeom prst="rect">
            <a:avLst/>
          </a:prstGeom>
        </p:spPr>
      </p:pic>
      <p:pic>
        <p:nvPicPr>
          <p:cNvPr id="9" name="Picture 8" descr="APS Online.jpg"/>
          <p:cNvPicPr>
            <a:picLocks noChangeAspect="1"/>
          </p:cNvPicPr>
          <p:nvPr/>
        </p:nvPicPr>
        <p:blipFill>
          <a:blip r:embed="rId5" cstate="print"/>
          <a:stretch>
            <a:fillRect/>
          </a:stretch>
        </p:blipFill>
        <p:spPr>
          <a:xfrm>
            <a:off x="4419600" y="1600200"/>
            <a:ext cx="4193490" cy="30480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APS Online High School</a:t>
            </a:r>
            <a:endParaRPr lang="en-US" dirty="0"/>
          </a:p>
        </p:txBody>
      </p:sp>
      <p:sp>
        <p:nvSpPr>
          <p:cNvPr id="5" name="Content Placeholder 4"/>
          <p:cNvSpPr>
            <a:spLocks noGrp="1"/>
          </p:cNvSpPr>
          <p:nvPr>
            <p:ph idx="1"/>
          </p:nvPr>
        </p:nvSpPr>
        <p:spPr/>
        <p:txBody>
          <a:bodyPr>
            <a:normAutofit/>
          </a:bodyPr>
          <a:lstStyle/>
          <a:p>
            <a:endParaRPr lang="en-US" dirty="0" smtClean="0"/>
          </a:p>
          <a:p>
            <a:endParaRPr lang="en-US" dirty="0"/>
          </a:p>
          <a:p>
            <a:r>
              <a:rPr lang="en-US" dirty="0" smtClean="0"/>
              <a:t>Staff</a:t>
            </a:r>
          </a:p>
          <a:p>
            <a:pPr lvl="1"/>
            <a:r>
              <a:rPr lang="en-US" dirty="0" smtClean="0"/>
              <a:t>Teacher Contract v. Professional-Technical/Admin.</a:t>
            </a:r>
          </a:p>
          <a:p>
            <a:pPr lvl="2"/>
            <a:r>
              <a:rPr lang="en-US" dirty="0" smtClean="0"/>
              <a:t>Hours</a:t>
            </a:r>
          </a:p>
          <a:p>
            <a:pPr lvl="2"/>
            <a:r>
              <a:rPr lang="en-US" dirty="0" smtClean="0"/>
              <a:t>Days/year</a:t>
            </a:r>
          </a:p>
          <a:p>
            <a:pPr lvl="2"/>
            <a:r>
              <a:rPr lang="en-US" dirty="0" smtClean="0"/>
              <a:t>Duties</a:t>
            </a:r>
          </a:p>
          <a:p>
            <a:pPr lvl="2"/>
            <a:r>
              <a:rPr lang="en-US" dirty="0" smtClean="0"/>
              <a:t>Cost</a:t>
            </a:r>
          </a:p>
          <a:p>
            <a:pPr lvl="2">
              <a:buNone/>
            </a:pPr>
            <a:endParaRPr lang="en-US" dirty="0" smtClean="0"/>
          </a:p>
          <a:p>
            <a:pPr lvl="2"/>
            <a:endParaRPr lang="en-US" dirty="0" smtClean="0"/>
          </a:p>
          <a:p>
            <a:pPr lvl="1"/>
            <a:endParaRPr lang="en-US" dirty="0"/>
          </a:p>
        </p:txBody>
      </p:sp>
      <p:pic>
        <p:nvPicPr>
          <p:cNvPr id="6" name="Content Placeholder 3" descr="APS Online Logo.jpg"/>
          <p:cNvPicPr>
            <a:picLocks noChangeAspect="1"/>
          </p:cNvPicPr>
          <p:nvPr/>
        </p:nvPicPr>
        <p:blipFill>
          <a:blip r:embed="rId3" cstate="print"/>
          <a:stretch>
            <a:fillRect/>
          </a:stretch>
        </p:blipFill>
        <p:spPr>
          <a:xfrm>
            <a:off x="381000" y="304800"/>
            <a:ext cx="1504142" cy="1060915"/>
          </a:xfrm>
          <a:prstGeom prst="rect">
            <a:avLst/>
          </a:prstGeom>
          <a:effectLst>
            <a:reflection blurRad="6350" stA="50000" endA="295" endPos="92000" dist="101600" dir="5400000" sy="-100000" algn="bl" rotWithShape="0"/>
          </a:effectLst>
        </p:spPr>
      </p:pic>
      <p:pic>
        <p:nvPicPr>
          <p:cNvPr id="12" name="Picture 11" descr="apslogo_sm.gif"/>
          <p:cNvPicPr>
            <a:picLocks noChangeAspect="1"/>
          </p:cNvPicPr>
          <p:nvPr/>
        </p:nvPicPr>
        <p:blipFill>
          <a:blip r:embed="rId4" cstate="print"/>
          <a:stretch>
            <a:fillRect/>
          </a:stretch>
        </p:blipFill>
        <p:spPr>
          <a:xfrm>
            <a:off x="7924800" y="5715000"/>
            <a:ext cx="571500" cy="571500"/>
          </a:xfrm>
          <a:prstGeom prst="rect">
            <a:avLst/>
          </a:prstGeom>
        </p:spPr>
      </p:pic>
      <p:pic>
        <p:nvPicPr>
          <p:cNvPr id="9" name="Picture 8"/>
          <p:cNvPicPr>
            <a:picLocks noChangeAspect="1" noChangeArrowheads="1"/>
          </p:cNvPicPr>
          <p:nvPr/>
        </p:nvPicPr>
        <p:blipFill>
          <a:blip r:embed="rId5" cstate="print"/>
          <a:srcRect/>
          <a:stretch>
            <a:fillRect/>
          </a:stretch>
        </p:blipFill>
        <p:spPr bwMode="auto">
          <a:xfrm>
            <a:off x="2819400" y="1219200"/>
            <a:ext cx="1752600" cy="1794252"/>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10" name="Picture 4"/>
          <p:cNvPicPr>
            <a:picLocks noChangeAspect="1" noChangeArrowheads="1"/>
          </p:cNvPicPr>
          <p:nvPr/>
        </p:nvPicPr>
        <p:blipFill>
          <a:blip r:embed="rId6" cstate="print"/>
          <a:srcRect/>
          <a:stretch>
            <a:fillRect/>
          </a:stretch>
        </p:blipFill>
        <p:spPr bwMode="auto">
          <a:xfrm>
            <a:off x="5867400" y="1295400"/>
            <a:ext cx="1856964" cy="17526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APS Online High School</a:t>
            </a:r>
            <a:endParaRPr lang="en-US" dirty="0"/>
          </a:p>
        </p:txBody>
      </p:sp>
      <p:sp>
        <p:nvSpPr>
          <p:cNvPr id="5" name="Content Placeholder 4"/>
          <p:cNvSpPr>
            <a:spLocks noGrp="1"/>
          </p:cNvSpPr>
          <p:nvPr>
            <p:ph idx="1"/>
          </p:nvPr>
        </p:nvSpPr>
        <p:spPr/>
        <p:txBody>
          <a:bodyPr>
            <a:normAutofit/>
          </a:bodyPr>
          <a:lstStyle/>
          <a:p>
            <a:endParaRPr lang="en-US" dirty="0" smtClean="0"/>
          </a:p>
          <a:p>
            <a:endParaRPr lang="en-US" dirty="0"/>
          </a:p>
          <a:p>
            <a:r>
              <a:rPr lang="en-US" dirty="0" smtClean="0"/>
              <a:t>Computers</a:t>
            </a:r>
          </a:p>
          <a:p>
            <a:pPr lvl="1"/>
            <a:r>
              <a:rPr lang="en-US" dirty="0" err="1" smtClean="0"/>
              <a:t>Netbooks</a:t>
            </a:r>
            <a:r>
              <a:rPr lang="en-US" dirty="0" smtClean="0"/>
              <a:t> (Cost)</a:t>
            </a:r>
            <a:endParaRPr lang="en-US" dirty="0"/>
          </a:p>
          <a:p>
            <a:pPr lvl="1"/>
            <a:r>
              <a:rPr lang="en-US" dirty="0" smtClean="0"/>
              <a:t>Internet Connection (Verizon)</a:t>
            </a:r>
          </a:p>
          <a:p>
            <a:pPr lvl="1"/>
            <a:r>
              <a:rPr lang="en-US" dirty="0" smtClean="0"/>
              <a:t>Filtering (VPN)</a:t>
            </a:r>
          </a:p>
          <a:p>
            <a:pPr lvl="1"/>
            <a:r>
              <a:rPr lang="en-US" dirty="0" smtClean="0"/>
              <a:t>Personal Computers</a:t>
            </a:r>
          </a:p>
        </p:txBody>
      </p:sp>
      <p:pic>
        <p:nvPicPr>
          <p:cNvPr id="6" name="Content Placeholder 3" descr="APS Online Logo.jpg"/>
          <p:cNvPicPr>
            <a:picLocks noChangeAspect="1"/>
          </p:cNvPicPr>
          <p:nvPr/>
        </p:nvPicPr>
        <p:blipFill>
          <a:blip r:embed="rId3" cstate="print"/>
          <a:stretch>
            <a:fillRect/>
          </a:stretch>
        </p:blipFill>
        <p:spPr>
          <a:xfrm>
            <a:off x="381000" y="304800"/>
            <a:ext cx="1504142" cy="1060915"/>
          </a:xfrm>
          <a:prstGeom prst="rect">
            <a:avLst/>
          </a:prstGeom>
          <a:effectLst>
            <a:reflection blurRad="6350" stA="50000" endA="295" endPos="92000" dist="101600" dir="5400000" sy="-100000" algn="bl" rotWithShape="0"/>
          </a:effectLst>
        </p:spPr>
      </p:pic>
      <p:pic>
        <p:nvPicPr>
          <p:cNvPr id="12" name="Picture 11" descr="apslogo_sm.gif"/>
          <p:cNvPicPr>
            <a:picLocks noChangeAspect="1"/>
          </p:cNvPicPr>
          <p:nvPr/>
        </p:nvPicPr>
        <p:blipFill>
          <a:blip r:embed="rId4" cstate="print"/>
          <a:stretch>
            <a:fillRect/>
          </a:stretch>
        </p:blipFill>
        <p:spPr>
          <a:xfrm>
            <a:off x="7924800" y="5715000"/>
            <a:ext cx="571500" cy="571500"/>
          </a:xfrm>
          <a:prstGeom prst="rect">
            <a:avLst/>
          </a:prstGeom>
        </p:spPr>
      </p:pic>
      <p:pic>
        <p:nvPicPr>
          <p:cNvPr id="9" name="Picture 6"/>
          <p:cNvPicPr>
            <a:picLocks noChangeAspect="1" noChangeArrowheads="1"/>
          </p:cNvPicPr>
          <p:nvPr/>
        </p:nvPicPr>
        <p:blipFill>
          <a:blip r:embed="rId5" cstate="print"/>
          <a:srcRect/>
          <a:stretch>
            <a:fillRect/>
          </a:stretch>
        </p:blipFill>
        <p:spPr bwMode="auto">
          <a:xfrm>
            <a:off x="5867400" y="1752600"/>
            <a:ext cx="2627410" cy="35052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APS Online High School</a:t>
            </a:r>
            <a:endParaRPr lang="en-US" dirty="0"/>
          </a:p>
        </p:txBody>
      </p:sp>
      <p:sp>
        <p:nvSpPr>
          <p:cNvPr id="5" name="Content Placeholder 4"/>
          <p:cNvSpPr>
            <a:spLocks noGrp="1"/>
          </p:cNvSpPr>
          <p:nvPr>
            <p:ph idx="1"/>
          </p:nvPr>
        </p:nvSpPr>
        <p:spPr/>
        <p:txBody>
          <a:bodyPr>
            <a:normAutofit fontScale="85000" lnSpcReduction="20000"/>
          </a:bodyPr>
          <a:lstStyle/>
          <a:p>
            <a:endParaRPr lang="en-US" dirty="0" smtClean="0"/>
          </a:p>
          <a:p>
            <a:endParaRPr lang="en-US" dirty="0"/>
          </a:p>
          <a:p>
            <a:r>
              <a:rPr lang="en-US" dirty="0" smtClean="0"/>
              <a:t>Content Adoption</a:t>
            </a:r>
          </a:p>
          <a:p>
            <a:pPr lvl="1"/>
            <a:r>
              <a:rPr lang="en-US" dirty="0" smtClean="0"/>
              <a:t>Look </a:t>
            </a:r>
            <a:r>
              <a:rPr lang="en-US" dirty="0" err="1" smtClean="0"/>
              <a:t>fors</a:t>
            </a:r>
            <a:endParaRPr lang="en-US" dirty="0" smtClean="0"/>
          </a:p>
          <a:p>
            <a:pPr lvl="2"/>
            <a:r>
              <a:rPr lang="en-US" dirty="0" smtClean="0"/>
              <a:t>Courses already developed</a:t>
            </a:r>
          </a:p>
          <a:p>
            <a:pPr lvl="2"/>
            <a:r>
              <a:rPr lang="en-US" dirty="0" smtClean="0"/>
              <a:t>Interactive and stimulating</a:t>
            </a:r>
          </a:p>
          <a:p>
            <a:pPr lvl="2"/>
            <a:r>
              <a:rPr lang="en-US" dirty="0" smtClean="0"/>
              <a:t>Learning based on best practices</a:t>
            </a:r>
          </a:p>
          <a:p>
            <a:pPr lvl="2"/>
            <a:r>
              <a:rPr lang="en-US" dirty="0" smtClean="0"/>
              <a:t>Multimedia</a:t>
            </a:r>
          </a:p>
          <a:p>
            <a:pPr lvl="2"/>
            <a:r>
              <a:rPr lang="en-US" dirty="0" smtClean="0"/>
              <a:t>Teacher Management</a:t>
            </a:r>
          </a:p>
          <a:p>
            <a:pPr lvl="3"/>
            <a:r>
              <a:rPr lang="en-US" dirty="0" smtClean="0"/>
              <a:t>Progress</a:t>
            </a:r>
          </a:p>
          <a:p>
            <a:pPr lvl="3"/>
            <a:r>
              <a:rPr lang="en-US" dirty="0" smtClean="0"/>
              <a:t>Attendance</a:t>
            </a:r>
          </a:p>
          <a:p>
            <a:pPr lvl="3"/>
            <a:r>
              <a:rPr lang="en-US" dirty="0" smtClean="0"/>
              <a:t>Parent Participation</a:t>
            </a:r>
          </a:p>
          <a:p>
            <a:pPr lvl="3"/>
            <a:r>
              <a:rPr lang="en-US" dirty="0" smtClean="0"/>
              <a:t>Reports</a:t>
            </a:r>
          </a:p>
          <a:p>
            <a:pPr lvl="3"/>
            <a:endParaRPr lang="en-US" dirty="0" smtClean="0"/>
          </a:p>
          <a:p>
            <a:pPr lvl="2">
              <a:buNone/>
            </a:pPr>
            <a:endParaRPr lang="en-US" dirty="0" smtClean="0"/>
          </a:p>
          <a:p>
            <a:pPr lvl="2"/>
            <a:endParaRPr lang="en-US" dirty="0" smtClean="0"/>
          </a:p>
          <a:p>
            <a:pPr lvl="1">
              <a:buNone/>
            </a:pPr>
            <a:endParaRPr lang="en-US" dirty="0"/>
          </a:p>
        </p:txBody>
      </p:sp>
      <p:pic>
        <p:nvPicPr>
          <p:cNvPr id="6" name="Content Placeholder 3" descr="APS Online Logo.jpg"/>
          <p:cNvPicPr>
            <a:picLocks noChangeAspect="1"/>
          </p:cNvPicPr>
          <p:nvPr/>
        </p:nvPicPr>
        <p:blipFill>
          <a:blip r:embed="rId3" cstate="print"/>
          <a:stretch>
            <a:fillRect/>
          </a:stretch>
        </p:blipFill>
        <p:spPr>
          <a:xfrm>
            <a:off x="381000" y="304800"/>
            <a:ext cx="1504142" cy="1060915"/>
          </a:xfrm>
          <a:prstGeom prst="rect">
            <a:avLst/>
          </a:prstGeom>
          <a:effectLst>
            <a:reflection blurRad="6350" stA="50000" endA="295" endPos="92000" dist="101600" dir="5400000" sy="-100000" algn="bl" rotWithShape="0"/>
          </a:effectLst>
        </p:spPr>
      </p:pic>
      <p:pic>
        <p:nvPicPr>
          <p:cNvPr id="12" name="Picture 11" descr="apslogo_sm.gif"/>
          <p:cNvPicPr>
            <a:picLocks noChangeAspect="1"/>
          </p:cNvPicPr>
          <p:nvPr/>
        </p:nvPicPr>
        <p:blipFill>
          <a:blip r:embed="rId4" cstate="print"/>
          <a:stretch>
            <a:fillRect/>
          </a:stretch>
        </p:blipFill>
        <p:spPr>
          <a:xfrm>
            <a:off x="7924800" y="5715000"/>
            <a:ext cx="571500" cy="5715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APS Online High School</a:t>
            </a:r>
            <a:endParaRPr lang="en-US" dirty="0"/>
          </a:p>
        </p:txBody>
      </p:sp>
      <p:sp>
        <p:nvSpPr>
          <p:cNvPr id="5" name="Content Placeholder 4"/>
          <p:cNvSpPr>
            <a:spLocks noGrp="1"/>
          </p:cNvSpPr>
          <p:nvPr>
            <p:ph idx="1"/>
          </p:nvPr>
        </p:nvSpPr>
        <p:spPr/>
        <p:txBody>
          <a:bodyPr>
            <a:normAutofit/>
          </a:bodyPr>
          <a:lstStyle/>
          <a:p>
            <a:pPr>
              <a:buNone/>
            </a:pPr>
            <a:endParaRPr lang="en-US" dirty="0"/>
          </a:p>
          <a:p>
            <a:r>
              <a:rPr lang="en-US" dirty="0" smtClean="0"/>
              <a:t>Content</a:t>
            </a:r>
          </a:p>
          <a:p>
            <a:pPr lvl="1"/>
            <a:r>
              <a:rPr lang="en-US" dirty="0" smtClean="0"/>
              <a:t>Education 2020</a:t>
            </a:r>
          </a:p>
          <a:p>
            <a:pPr lvl="2"/>
            <a:r>
              <a:rPr lang="en-US" dirty="0" smtClean="0"/>
              <a:t>APS Pacing Guides</a:t>
            </a:r>
          </a:p>
          <a:p>
            <a:pPr lvl="2"/>
            <a:r>
              <a:rPr lang="en-US" dirty="0" smtClean="0"/>
              <a:t>22 credits/Concurrent licensing</a:t>
            </a:r>
          </a:p>
          <a:p>
            <a:pPr lvl="2"/>
            <a:r>
              <a:rPr lang="en-US" dirty="0" smtClean="0"/>
              <a:t>Self Paced v Teacher Paced</a:t>
            </a:r>
          </a:p>
          <a:p>
            <a:pPr lvl="2">
              <a:buNone/>
            </a:pPr>
            <a:endParaRPr lang="en-US" dirty="0" smtClean="0"/>
          </a:p>
          <a:p>
            <a:pPr lvl="2">
              <a:buNone/>
            </a:pPr>
            <a:r>
              <a:rPr lang="en-US" dirty="0" smtClean="0">
                <a:hlinkClick r:id="rId3"/>
              </a:rPr>
              <a:t>Program Highlights</a:t>
            </a:r>
            <a:endParaRPr lang="en-US" dirty="0" smtClean="0"/>
          </a:p>
          <a:p>
            <a:pPr lvl="2">
              <a:buNone/>
            </a:pPr>
            <a:r>
              <a:rPr lang="en-US" dirty="0" smtClean="0">
                <a:hlinkClick r:id="rId4"/>
              </a:rPr>
              <a:t>Student View</a:t>
            </a:r>
            <a:endParaRPr lang="en-US" dirty="0" smtClean="0"/>
          </a:p>
          <a:p>
            <a:pPr lvl="2"/>
            <a:endParaRPr lang="en-US" dirty="0" smtClean="0"/>
          </a:p>
          <a:p>
            <a:pPr lvl="1">
              <a:buNone/>
            </a:pPr>
            <a:endParaRPr lang="en-US" dirty="0"/>
          </a:p>
        </p:txBody>
      </p:sp>
      <p:pic>
        <p:nvPicPr>
          <p:cNvPr id="6" name="Content Placeholder 3" descr="APS Online Logo.jpg"/>
          <p:cNvPicPr>
            <a:picLocks noChangeAspect="1"/>
          </p:cNvPicPr>
          <p:nvPr/>
        </p:nvPicPr>
        <p:blipFill>
          <a:blip r:embed="rId5" cstate="print"/>
          <a:stretch>
            <a:fillRect/>
          </a:stretch>
        </p:blipFill>
        <p:spPr>
          <a:xfrm>
            <a:off x="381000" y="304800"/>
            <a:ext cx="1504142" cy="1060915"/>
          </a:xfrm>
          <a:prstGeom prst="rect">
            <a:avLst/>
          </a:prstGeom>
          <a:effectLst>
            <a:reflection blurRad="6350" stA="50000" endA="295" endPos="92000" dist="101600" dir="5400000" sy="-100000" algn="bl" rotWithShape="0"/>
          </a:effectLst>
        </p:spPr>
      </p:pic>
      <p:pic>
        <p:nvPicPr>
          <p:cNvPr id="12" name="Picture 11" descr="apslogo_sm.gif"/>
          <p:cNvPicPr>
            <a:picLocks noChangeAspect="1"/>
          </p:cNvPicPr>
          <p:nvPr/>
        </p:nvPicPr>
        <p:blipFill>
          <a:blip r:embed="rId6" cstate="print"/>
          <a:stretch>
            <a:fillRect/>
          </a:stretch>
        </p:blipFill>
        <p:spPr>
          <a:xfrm>
            <a:off x="7924800" y="5715000"/>
            <a:ext cx="571500" cy="571500"/>
          </a:xfrm>
          <a:prstGeom prst="rect">
            <a:avLst/>
          </a:prstGeom>
        </p:spPr>
      </p:pic>
      <p:pic>
        <p:nvPicPr>
          <p:cNvPr id="9" name="Picture 8" descr="edu_2020_large.gif"/>
          <p:cNvPicPr>
            <a:picLocks noChangeAspect="1"/>
          </p:cNvPicPr>
          <p:nvPr/>
        </p:nvPicPr>
        <p:blipFill>
          <a:blip r:embed="rId7" cstate="print"/>
          <a:stretch>
            <a:fillRect/>
          </a:stretch>
        </p:blipFill>
        <p:spPr>
          <a:xfrm>
            <a:off x="2971800" y="1295400"/>
            <a:ext cx="4086225" cy="794239"/>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APS Online High School</a:t>
            </a:r>
            <a:endParaRPr lang="en-US" dirty="0"/>
          </a:p>
        </p:txBody>
      </p:sp>
      <p:pic>
        <p:nvPicPr>
          <p:cNvPr id="4" name="Content Placeholder 3" descr="APS Online Logo.jpg"/>
          <p:cNvPicPr>
            <a:picLocks noGrp="1" noChangeAspect="1"/>
          </p:cNvPicPr>
          <p:nvPr>
            <p:ph idx="1"/>
          </p:nvPr>
        </p:nvPicPr>
        <p:blipFill>
          <a:blip r:embed="rId3" cstate="print"/>
          <a:stretch>
            <a:fillRect/>
          </a:stretch>
        </p:blipFill>
        <p:spPr>
          <a:xfrm>
            <a:off x="4114800" y="1600200"/>
            <a:ext cx="685800" cy="483715"/>
          </a:xfrm>
          <a:effectLst>
            <a:reflection blurRad="6350" stA="50000" endA="295" endPos="92000" dist="101600" dir="5400000" sy="-100000" algn="bl" rotWithShape="0"/>
          </a:effectLst>
        </p:spPr>
      </p:pic>
      <p:sp>
        <p:nvSpPr>
          <p:cNvPr id="5" name="TextBox 4"/>
          <p:cNvSpPr txBox="1"/>
          <p:nvPr/>
        </p:nvSpPr>
        <p:spPr>
          <a:xfrm>
            <a:off x="1295400" y="2971800"/>
            <a:ext cx="6629400" cy="4524315"/>
          </a:xfrm>
          <a:prstGeom prst="rect">
            <a:avLst/>
          </a:prstGeom>
          <a:noFill/>
        </p:spPr>
        <p:txBody>
          <a:bodyPr wrap="square" rtlCol="0">
            <a:spAutoFit/>
          </a:bodyPr>
          <a:lstStyle/>
          <a:p>
            <a:pPr algn="ctr"/>
            <a:r>
              <a:rPr lang="pt-BR" sz="3200" b="1" dirty="0" smtClean="0"/>
              <a:t>Rio Rancho Cyber Academy</a:t>
            </a:r>
            <a:br>
              <a:rPr lang="pt-BR" sz="3200" b="1" dirty="0" smtClean="0"/>
            </a:br>
            <a:r>
              <a:rPr lang="pt-BR" sz="3200" b="1" dirty="0" smtClean="0"/>
              <a:t>Rio Rancho, NM</a:t>
            </a:r>
          </a:p>
          <a:p>
            <a:pPr algn="ctr"/>
            <a:r>
              <a:rPr lang="en-US" sz="3200" b="1" dirty="0" smtClean="0"/>
              <a:t>Principal</a:t>
            </a:r>
            <a:r>
              <a:rPr lang="en-US" sz="3200" dirty="0" smtClean="0"/>
              <a:t> - </a:t>
            </a:r>
            <a:r>
              <a:rPr lang="en-US" sz="3200" dirty="0" smtClean="0">
                <a:hlinkClick r:id="rId4"/>
              </a:rPr>
              <a:t>Elaine K. </a:t>
            </a:r>
            <a:r>
              <a:rPr lang="en-US" sz="3200" dirty="0" err="1" smtClean="0">
                <a:hlinkClick r:id="rId4"/>
              </a:rPr>
              <a:t>Manicke</a:t>
            </a:r>
            <a:endParaRPr lang="en-US" sz="3200" dirty="0" smtClean="0"/>
          </a:p>
          <a:p>
            <a:pPr algn="ctr"/>
            <a:r>
              <a:rPr lang="en-US" sz="3200" dirty="0" smtClean="0"/>
              <a:t> </a:t>
            </a:r>
          </a:p>
          <a:p>
            <a:pPr algn="ctr"/>
            <a:endParaRPr lang="en-US" sz="3200" b="1" dirty="0" smtClean="0"/>
          </a:p>
          <a:p>
            <a:pPr algn="ctr"/>
            <a:endParaRPr lang="pt-BR" sz="3200" b="1" dirty="0" smtClean="0"/>
          </a:p>
          <a:p>
            <a:pPr algn="ctr"/>
            <a:endParaRPr lang="pt-BR" sz="3200" b="1" dirty="0" smtClean="0"/>
          </a:p>
          <a:p>
            <a:pPr algn="ctr"/>
            <a:r>
              <a:rPr lang="pt-BR" sz="3200" b="1" dirty="0" smtClean="0"/>
              <a:t/>
            </a:r>
            <a:br>
              <a:rPr lang="pt-BR" sz="3200" b="1" dirty="0" smtClean="0"/>
            </a:br>
            <a:endParaRPr lang="pt-BR" sz="3200" b="1" dirty="0"/>
          </a:p>
        </p:txBody>
      </p:sp>
      <p:pic>
        <p:nvPicPr>
          <p:cNvPr id="7" name="Picture 6" descr="LogoNoShadow.jpg"/>
          <p:cNvPicPr>
            <a:picLocks noChangeAspect="1"/>
          </p:cNvPicPr>
          <p:nvPr/>
        </p:nvPicPr>
        <p:blipFill>
          <a:blip r:embed="rId5" cstate="print"/>
          <a:stretch>
            <a:fillRect/>
          </a:stretch>
        </p:blipFill>
        <p:spPr>
          <a:xfrm>
            <a:off x="3733800" y="4724400"/>
            <a:ext cx="1498600" cy="153670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APS Online High School</a:t>
            </a:r>
            <a:endParaRPr lang="en-US" dirty="0"/>
          </a:p>
        </p:txBody>
      </p:sp>
      <p:sp>
        <p:nvSpPr>
          <p:cNvPr id="5" name="Content Placeholder 4"/>
          <p:cNvSpPr>
            <a:spLocks noGrp="1"/>
          </p:cNvSpPr>
          <p:nvPr>
            <p:ph idx="1"/>
          </p:nvPr>
        </p:nvSpPr>
        <p:spPr/>
        <p:txBody>
          <a:bodyPr>
            <a:normAutofit lnSpcReduction="10000"/>
          </a:bodyPr>
          <a:lstStyle/>
          <a:p>
            <a:endParaRPr lang="en-US" dirty="0" smtClean="0"/>
          </a:p>
          <a:p>
            <a:endParaRPr lang="en-US" dirty="0"/>
          </a:p>
          <a:p>
            <a:r>
              <a:rPr lang="en-US" dirty="0" smtClean="0"/>
              <a:t>Advertising</a:t>
            </a:r>
          </a:p>
          <a:p>
            <a:pPr lvl="1"/>
            <a:r>
              <a:rPr lang="en-US" dirty="0" smtClean="0"/>
              <a:t>Lurking in the lunchroom</a:t>
            </a:r>
          </a:p>
          <a:p>
            <a:pPr lvl="1"/>
            <a:r>
              <a:rPr lang="en-US" dirty="0" smtClean="0"/>
              <a:t>Initial meetings at all high schools</a:t>
            </a:r>
          </a:p>
          <a:p>
            <a:pPr lvl="2"/>
            <a:r>
              <a:rPr lang="en-US" dirty="0" smtClean="0"/>
              <a:t>Telephone communication</a:t>
            </a:r>
          </a:p>
          <a:p>
            <a:pPr lvl="1"/>
            <a:r>
              <a:rPr lang="en-US" dirty="0" smtClean="0"/>
              <a:t>Communication Plan</a:t>
            </a:r>
          </a:p>
          <a:p>
            <a:pPr lvl="2"/>
            <a:r>
              <a:rPr lang="en-US" dirty="0" smtClean="0"/>
              <a:t>Print adds</a:t>
            </a:r>
          </a:p>
          <a:p>
            <a:pPr lvl="2"/>
            <a:r>
              <a:rPr lang="en-US" dirty="0" smtClean="0"/>
              <a:t>Interviews</a:t>
            </a:r>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2"/>
            <a:endParaRPr lang="en-US" dirty="0" smtClean="0"/>
          </a:p>
          <a:p>
            <a:pPr lvl="1">
              <a:buNone/>
            </a:pPr>
            <a:endParaRPr lang="en-US" dirty="0"/>
          </a:p>
        </p:txBody>
      </p:sp>
      <p:pic>
        <p:nvPicPr>
          <p:cNvPr id="6" name="Content Placeholder 3" descr="APS Online Logo.jpg"/>
          <p:cNvPicPr>
            <a:picLocks noChangeAspect="1"/>
          </p:cNvPicPr>
          <p:nvPr/>
        </p:nvPicPr>
        <p:blipFill>
          <a:blip r:embed="rId3" cstate="print"/>
          <a:stretch>
            <a:fillRect/>
          </a:stretch>
        </p:blipFill>
        <p:spPr>
          <a:xfrm>
            <a:off x="381000" y="304800"/>
            <a:ext cx="1504142" cy="1060915"/>
          </a:xfrm>
          <a:prstGeom prst="rect">
            <a:avLst/>
          </a:prstGeom>
          <a:effectLst>
            <a:reflection blurRad="6350" stA="50000" endA="295" endPos="92000" dist="101600" dir="5400000" sy="-100000" algn="bl" rotWithShape="0"/>
          </a:effectLst>
        </p:spPr>
      </p:pic>
      <p:pic>
        <p:nvPicPr>
          <p:cNvPr id="12" name="Picture 11" descr="apslogo_sm.gif"/>
          <p:cNvPicPr>
            <a:picLocks noChangeAspect="1"/>
          </p:cNvPicPr>
          <p:nvPr/>
        </p:nvPicPr>
        <p:blipFill>
          <a:blip r:embed="rId4" cstate="print"/>
          <a:stretch>
            <a:fillRect/>
          </a:stretch>
        </p:blipFill>
        <p:spPr>
          <a:xfrm>
            <a:off x="7924800" y="5715000"/>
            <a:ext cx="571500" cy="571500"/>
          </a:xfrm>
          <a:prstGeom prst="rect">
            <a:avLst/>
          </a:prstGeom>
        </p:spPr>
      </p:pic>
      <p:pic>
        <p:nvPicPr>
          <p:cNvPr id="9" name="Picture 8" descr="Picture 128.jpg"/>
          <p:cNvPicPr>
            <a:picLocks noChangeAspect="1"/>
          </p:cNvPicPr>
          <p:nvPr/>
        </p:nvPicPr>
        <p:blipFill>
          <a:blip r:embed="rId5" cstate="print"/>
          <a:stretch>
            <a:fillRect/>
          </a:stretch>
        </p:blipFill>
        <p:spPr>
          <a:xfrm>
            <a:off x="5791200" y="1447800"/>
            <a:ext cx="2286000" cy="152400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About APS Online HS</a:t>
            </a:r>
            <a:endParaRPr lang="en-US" dirty="0"/>
          </a:p>
        </p:txBody>
      </p:sp>
      <p:sp>
        <p:nvSpPr>
          <p:cNvPr id="3" name="Content Placeholder 2"/>
          <p:cNvSpPr>
            <a:spLocks noGrp="1"/>
          </p:cNvSpPr>
          <p:nvPr>
            <p:ph idx="1"/>
          </p:nvPr>
        </p:nvSpPr>
        <p:spPr>
          <a:xfrm>
            <a:off x="228600" y="990600"/>
            <a:ext cx="8686800" cy="5562600"/>
          </a:xfrm>
        </p:spPr>
        <p:txBody>
          <a:bodyPr>
            <a:noAutofit/>
          </a:bodyPr>
          <a:lstStyle/>
          <a:p>
            <a:pPr>
              <a:buFont typeface="Wingdings" pitchFamily="2" charset="2"/>
              <a:buChar char="§"/>
            </a:pPr>
            <a:r>
              <a:rPr lang="en-US" sz="1600" b="1" dirty="0" smtClean="0"/>
              <a:t>APS Online High School currently has 125 students enrolled for 2010-11 with approximately 25 students on the waiting list.</a:t>
            </a:r>
          </a:p>
          <a:p>
            <a:pPr lvl="1" algn="ctr">
              <a:buNone/>
            </a:pPr>
            <a:r>
              <a:rPr lang="en-US" sz="1600" b="1" dirty="0" smtClean="0"/>
              <a:t>Native American ......................................0.9% </a:t>
            </a:r>
          </a:p>
          <a:p>
            <a:pPr lvl="1" algn="ctr">
              <a:buNone/>
            </a:pPr>
            <a:r>
              <a:rPr lang="en-US" sz="1600" b="1" dirty="0" smtClean="0"/>
              <a:t>Asian ....................................................... 0.9% </a:t>
            </a:r>
          </a:p>
          <a:p>
            <a:pPr lvl="1" algn="ctr">
              <a:buNone/>
            </a:pPr>
            <a:r>
              <a:rPr lang="en-US" sz="1600" b="1" dirty="0" smtClean="0"/>
              <a:t>Hispanic...................................................23.6% </a:t>
            </a:r>
          </a:p>
          <a:p>
            <a:pPr lvl="1" algn="ctr">
              <a:buNone/>
            </a:pPr>
            <a:r>
              <a:rPr lang="en-US" sz="1600" b="1" dirty="0" smtClean="0"/>
              <a:t>Black.................................................. ……30.0% </a:t>
            </a:r>
          </a:p>
          <a:p>
            <a:pPr lvl="1" algn="ctr">
              <a:buNone/>
            </a:pPr>
            <a:r>
              <a:rPr lang="en-US" sz="1600" b="1" dirty="0" smtClean="0"/>
              <a:t>White ......................................................44.5% </a:t>
            </a:r>
          </a:p>
          <a:p>
            <a:pPr lvl="1">
              <a:buNone/>
            </a:pPr>
            <a:endParaRPr lang="en-US" sz="1600" b="1" dirty="0" smtClean="0"/>
          </a:p>
          <a:p>
            <a:pPr lvl="1" algn="ctr">
              <a:buNone/>
            </a:pPr>
            <a:r>
              <a:rPr lang="en-US" sz="1600" b="1" dirty="0" smtClean="0"/>
              <a:t>Males ……….33%</a:t>
            </a:r>
          </a:p>
          <a:p>
            <a:pPr lvl="1" algn="ctr">
              <a:buNone/>
            </a:pPr>
            <a:r>
              <a:rPr lang="en-US" sz="1600" b="1" dirty="0" smtClean="0"/>
              <a:t>Females…….77%</a:t>
            </a:r>
          </a:p>
        </p:txBody>
      </p:sp>
      <p:pic>
        <p:nvPicPr>
          <p:cNvPr id="4" name="Picture 3" descr="apslogo_sm.gif"/>
          <p:cNvPicPr>
            <a:picLocks noChangeAspect="1"/>
          </p:cNvPicPr>
          <p:nvPr/>
        </p:nvPicPr>
        <p:blipFill>
          <a:blip r:embed="rId3" cstate="print"/>
          <a:stretch>
            <a:fillRect/>
          </a:stretch>
        </p:blipFill>
        <p:spPr>
          <a:xfrm>
            <a:off x="7924800" y="5715000"/>
            <a:ext cx="571500" cy="571500"/>
          </a:xfrm>
          <a:prstGeom prst="rect">
            <a:avLst/>
          </a:prstGeom>
        </p:spPr>
      </p:pic>
      <p:graphicFrame>
        <p:nvGraphicFramePr>
          <p:cNvPr id="5" name="Table 4"/>
          <p:cNvGraphicFramePr>
            <a:graphicFrameLocks noGrp="1"/>
          </p:cNvGraphicFramePr>
          <p:nvPr/>
        </p:nvGraphicFramePr>
        <p:xfrm>
          <a:off x="1752600" y="4267200"/>
          <a:ext cx="6096000" cy="182880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buFont typeface="Wingdings" pitchFamily="2" charset="2"/>
                        <a:buChar char="§"/>
                      </a:pPr>
                      <a:r>
                        <a:rPr lang="en-US" sz="1600" b="1" dirty="0" smtClean="0">
                          <a:solidFill>
                            <a:schemeClr val="tx1"/>
                          </a:solidFill>
                        </a:rPr>
                        <a:t>Grade Levels</a:t>
                      </a:r>
                    </a:p>
                    <a:p>
                      <a:pPr lvl="1">
                        <a:buNone/>
                      </a:pPr>
                      <a:r>
                        <a:rPr lang="en-US" sz="1600" b="1" dirty="0" smtClean="0">
                          <a:solidFill>
                            <a:schemeClr val="tx1"/>
                          </a:solidFill>
                        </a:rPr>
                        <a:t>Seniors………….66.4%  (73)</a:t>
                      </a:r>
                    </a:p>
                    <a:p>
                      <a:pPr lvl="1">
                        <a:buNone/>
                      </a:pPr>
                      <a:r>
                        <a:rPr lang="en-US" sz="1600" b="1" dirty="0" smtClean="0">
                          <a:solidFill>
                            <a:schemeClr val="tx1"/>
                          </a:solidFill>
                        </a:rPr>
                        <a:t>Juniors ………….23.6%  (26)</a:t>
                      </a:r>
                    </a:p>
                    <a:p>
                      <a:pPr lvl="1">
                        <a:buNone/>
                      </a:pPr>
                      <a:r>
                        <a:rPr lang="en-US" sz="1600" b="1" dirty="0" smtClean="0">
                          <a:solidFill>
                            <a:schemeClr val="tx1"/>
                          </a:solidFill>
                        </a:rPr>
                        <a:t>Sophomores.....7.2%     (8)</a:t>
                      </a:r>
                    </a:p>
                    <a:p>
                      <a:pPr lvl="1">
                        <a:buNone/>
                      </a:pPr>
                      <a:r>
                        <a:rPr lang="en-US" sz="1600" b="1" dirty="0" smtClean="0">
                          <a:solidFill>
                            <a:schemeClr val="tx1"/>
                          </a:solidFill>
                        </a:rPr>
                        <a:t>Freshman………..2.7%    (3)</a:t>
                      </a:r>
                    </a:p>
                    <a:p>
                      <a:endParaRPr lang="en-US" dirty="0"/>
                    </a:p>
                  </a:txBody>
                  <a:tcPr>
                    <a:solidFill>
                      <a:schemeClr val="accent1">
                        <a:lumMod val="20000"/>
                        <a:lumOff val="80000"/>
                      </a:schemeClr>
                    </a:solidFill>
                  </a:tcPr>
                </a:tc>
                <a:tc>
                  <a:txBody>
                    <a:bodyPr/>
                    <a:lstStyle/>
                    <a:p>
                      <a:pPr>
                        <a:buFont typeface="Wingdings" pitchFamily="2" charset="2"/>
                        <a:buChar char="§"/>
                      </a:pPr>
                      <a:r>
                        <a:rPr lang="en-US" sz="1600" b="1" dirty="0" smtClean="0">
                          <a:solidFill>
                            <a:schemeClr val="tx1"/>
                          </a:solidFill>
                        </a:rPr>
                        <a:t>Programs</a:t>
                      </a:r>
                    </a:p>
                    <a:p>
                      <a:pPr lvl="1">
                        <a:buNone/>
                      </a:pPr>
                      <a:r>
                        <a:rPr lang="en-US" sz="1600" b="1" dirty="0" smtClean="0">
                          <a:solidFill>
                            <a:schemeClr val="tx1"/>
                          </a:solidFill>
                        </a:rPr>
                        <a:t>Gifted………………7.2%  (8)</a:t>
                      </a:r>
                    </a:p>
                    <a:p>
                      <a:pPr lvl="1">
                        <a:buNone/>
                      </a:pPr>
                      <a:r>
                        <a:rPr lang="en-US" sz="1600" b="1" dirty="0" smtClean="0">
                          <a:solidFill>
                            <a:schemeClr val="tx1"/>
                          </a:solidFill>
                        </a:rPr>
                        <a:t>Truancy Flag ……60%  (66)</a:t>
                      </a:r>
                    </a:p>
                    <a:p>
                      <a:pPr lvl="1">
                        <a:buNone/>
                      </a:pPr>
                      <a:r>
                        <a:rPr lang="en-US" sz="1600" b="1" dirty="0" smtClean="0">
                          <a:solidFill>
                            <a:schemeClr val="tx1"/>
                          </a:solidFill>
                        </a:rPr>
                        <a:t>SPED.................4.5%    (5)</a:t>
                      </a:r>
                    </a:p>
                    <a:p>
                      <a:pPr lvl="1">
                        <a:buNone/>
                      </a:pPr>
                      <a:r>
                        <a:rPr lang="en-US" sz="1600" b="1" dirty="0" smtClean="0">
                          <a:solidFill>
                            <a:schemeClr val="tx1"/>
                          </a:solidFill>
                        </a:rPr>
                        <a:t>ELA…………………..8.2%  (9)</a:t>
                      </a:r>
                    </a:p>
                    <a:p>
                      <a:pPr lvl="1">
                        <a:buNone/>
                      </a:pPr>
                      <a:r>
                        <a:rPr lang="en-US" sz="1600" b="1" dirty="0" smtClean="0">
                          <a:solidFill>
                            <a:schemeClr val="tx1"/>
                          </a:solidFill>
                        </a:rPr>
                        <a:t>Homeless………….0.9%  (3)</a:t>
                      </a:r>
                    </a:p>
                    <a:p>
                      <a:endParaRPr lang="en-US" dirty="0"/>
                    </a:p>
                  </a:txBody>
                  <a:tcPr>
                    <a:solidFill>
                      <a:schemeClr val="accent1">
                        <a:lumMod val="20000"/>
                        <a:lumOff val="80000"/>
                      </a:schemeClr>
                    </a:solidFill>
                  </a:tcPr>
                </a:tc>
              </a:tr>
            </a:tbl>
          </a:graphicData>
        </a:graphic>
      </p:graphicFrame>
      <p:pic>
        <p:nvPicPr>
          <p:cNvPr id="6" name="Picture 7"/>
          <p:cNvPicPr>
            <a:picLocks noChangeAspect="1" noChangeArrowheads="1"/>
          </p:cNvPicPr>
          <p:nvPr/>
        </p:nvPicPr>
        <p:blipFill>
          <a:blip r:embed="rId4" cstate="print"/>
          <a:srcRect/>
          <a:stretch>
            <a:fillRect/>
          </a:stretch>
        </p:blipFill>
        <p:spPr bwMode="auto">
          <a:xfrm>
            <a:off x="685800" y="1828800"/>
            <a:ext cx="1583749" cy="17526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819400"/>
            <a:ext cx="7772400" cy="1470025"/>
          </a:xfrm>
        </p:spPr>
        <p:txBody>
          <a:bodyPr/>
          <a:lstStyle/>
          <a:p>
            <a:r>
              <a:rPr lang="en-US" dirty="0" smtClean="0"/>
              <a:t>Aurora Public Schools</a:t>
            </a:r>
            <a:endParaRPr lang="en-US" dirty="0"/>
          </a:p>
        </p:txBody>
      </p:sp>
      <p:sp>
        <p:nvSpPr>
          <p:cNvPr id="3" name="Subtitle 2"/>
          <p:cNvSpPr>
            <a:spLocks noGrp="1"/>
          </p:cNvSpPr>
          <p:nvPr>
            <p:ph type="subTitle" idx="1"/>
          </p:nvPr>
        </p:nvSpPr>
        <p:spPr>
          <a:xfrm>
            <a:off x="1143000" y="4343400"/>
            <a:ext cx="6400800" cy="1752600"/>
          </a:xfrm>
        </p:spPr>
        <p:txBody>
          <a:bodyPr/>
          <a:lstStyle/>
          <a:p>
            <a:r>
              <a:rPr lang="en-US" dirty="0" smtClean="0"/>
              <a:t>Aurora, Colorado</a:t>
            </a:r>
          </a:p>
          <a:p>
            <a:r>
              <a:rPr lang="en-US" dirty="0" smtClean="0"/>
              <a:t>November 15, 2010</a:t>
            </a:r>
            <a:endParaRPr lang="en-US" dirty="0"/>
          </a:p>
        </p:txBody>
      </p:sp>
      <p:grpSp>
        <p:nvGrpSpPr>
          <p:cNvPr id="4" name="Group 10"/>
          <p:cNvGrpSpPr/>
          <p:nvPr/>
        </p:nvGrpSpPr>
        <p:grpSpPr>
          <a:xfrm>
            <a:off x="2362200" y="990600"/>
            <a:ext cx="4590143" cy="1752600"/>
            <a:chOff x="2819400" y="990600"/>
            <a:chExt cx="4590143" cy="1752600"/>
          </a:xfrm>
        </p:grpSpPr>
        <p:grpSp>
          <p:nvGrpSpPr>
            <p:cNvPr id="5" name="Group 8"/>
            <p:cNvGrpSpPr/>
            <p:nvPr/>
          </p:nvGrpSpPr>
          <p:grpSpPr>
            <a:xfrm>
              <a:off x="2819400" y="990600"/>
              <a:ext cx="4590143" cy="1752600"/>
              <a:chOff x="2819400" y="990600"/>
              <a:chExt cx="4590143" cy="1752600"/>
            </a:xfrm>
          </p:grpSpPr>
          <p:pic>
            <p:nvPicPr>
              <p:cNvPr id="5122" name="Picture 2" descr="Aurora Public Schools - Picking Up the PACE">
                <a:hlinkClick r:id="rId3"/>
              </p:cNvPr>
              <p:cNvPicPr>
                <a:picLocks noChangeAspect="1" noChangeArrowheads="1"/>
              </p:cNvPicPr>
              <p:nvPr/>
            </p:nvPicPr>
            <p:blipFill>
              <a:blip r:embed="rId4" cstate="print"/>
              <a:srcRect/>
              <a:stretch>
                <a:fillRect/>
              </a:stretch>
            </p:blipFill>
            <p:spPr bwMode="auto">
              <a:xfrm>
                <a:off x="2819400" y="990600"/>
                <a:ext cx="4590143" cy="1752600"/>
              </a:xfrm>
              <a:prstGeom prst="rect">
                <a:avLst/>
              </a:prstGeom>
              <a:solidFill>
                <a:schemeClr val="bg1">
                  <a:lumMod val="95000"/>
                </a:schemeClr>
              </a:solidFill>
            </p:spPr>
          </p:pic>
          <p:sp>
            <p:nvSpPr>
              <p:cNvPr id="8" name="Rectangle 7"/>
              <p:cNvSpPr/>
              <p:nvPr/>
            </p:nvSpPr>
            <p:spPr>
              <a:xfrm>
                <a:off x="5638800" y="1981200"/>
                <a:ext cx="1752600" cy="762000"/>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Rectangle 9"/>
            <p:cNvSpPr/>
            <p:nvPr/>
          </p:nvSpPr>
          <p:spPr>
            <a:xfrm>
              <a:off x="2895600" y="2514600"/>
              <a:ext cx="762000" cy="1524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APS Online High School</a:t>
            </a:r>
            <a:endParaRPr lang="en-US" dirty="0"/>
          </a:p>
        </p:txBody>
      </p:sp>
      <p:sp>
        <p:nvSpPr>
          <p:cNvPr id="5" name="Content Placeholder 4"/>
          <p:cNvSpPr>
            <a:spLocks noGrp="1"/>
          </p:cNvSpPr>
          <p:nvPr>
            <p:ph idx="1"/>
          </p:nvPr>
        </p:nvSpPr>
        <p:spPr/>
        <p:txBody>
          <a:bodyPr/>
          <a:lstStyle/>
          <a:p>
            <a:endParaRPr lang="en-US" dirty="0" smtClean="0"/>
          </a:p>
          <a:p>
            <a:endParaRPr lang="en-US" dirty="0"/>
          </a:p>
        </p:txBody>
      </p:sp>
      <p:pic>
        <p:nvPicPr>
          <p:cNvPr id="6" name="Content Placeholder 3" descr="APS Online Logo.jpg"/>
          <p:cNvPicPr>
            <a:picLocks noChangeAspect="1"/>
          </p:cNvPicPr>
          <p:nvPr/>
        </p:nvPicPr>
        <p:blipFill>
          <a:blip r:embed="rId3" cstate="print"/>
          <a:stretch>
            <a:fillRect/>
          </a:stretch>
        </p:blipFill>
        <p:spPr>
          <a:xfrm>
            <a:off x="381000" y="304800"/>
            <a:ext cx="1504142" cy="1060915"/>
          </a:xfrm>
          <a:prstGeom prst="rect">
            <a:avLst/>
          </a:prstGeom>
          <a:effectLst>
            <a:reflection blurRad="6350" stA="50000" endA="295" endPos="92000" dist="101600" dir="5400000" sy="-100000" algn="bl" rotWithShape="0"/>
          </a:effectLst>
        </p:spPr>
      </p:pic>
      <p:pic>
        <p:nvPicPr>
          <p:cNvPr id="7" name="Picture 6" descr="Picture 133.jpg"/>
          <p:cNvPicPr>
            <a:picLocks noChangeAspect="1"/>
          </p:cNvPicPr>
          <p:nvPr/>
        </p:nvPicPr>
        <p:blipFill>
          <a:blip r:embed="rId4" cstate="print"/>
          <a:stretch>
            <a:fillRect/>
          </a:stretch>
        </p:blipFill>
        <p:spPr>
          <a:xfrm>
            <a:off x="5334000" y="1219200"/>
            <a:ext cx="3124200" cy="2082800"/>
          </a:xfrm>
          <a:prstGeom prst="rect">
            <a:avLst/>
          </a:prstGeom>
        </p:spPr>
      </p:pic>
      <p:pic>
        <p:nvPicPr>
          <p:cNvPr id="9" name="Picture 8" descr="Picture 115.jpg"/>
          <p:cNvPicPr>
            <a:picLocks noChangeAspect="1"/>
          </p:cNvPicPr>
          <p:nvPr/>
        </p:nvPicPr>
        <p:blipFill>
          <a:blip r:embed="rId5" cstate="print"/>
          <a:stretch>
            <a:fillRect/>
          </a:stretch>
        </p:blipFill>
        <p:spPr>
          <a:xfrm>
            <a:off x="914400" y="1828800"/>
            <a:ext cx="3200400" cy="2133600"/>
          </a:xfrm>
          <a:prstGeom prst="rect">
            <a:avLst/>
          </a:prstGeom>
        </p:spPr>
      </p:pic>
      <p:pic>
        <p:nvPicPr>
          <p:cNvPr id="10" name="Picture 9" descr="Picture 119.jpg"/>
          <p:cNvPicPr>
            <a:picLocks noChangeAspect="1"/>
          </p:cNvPicPr>
          <p:nvPr/>
        </p:nvPicPr>
        <p:blipFill>
          <a:blip r:embed="rId6" cstate="print"/>
          <a:stretch>
            <a:fillRect/>
          </a:stretch>
        </p:blipFill>
        <p:spPr>
          <a:xfrm>
            <a:off x="4247178" y="3407603"/>
            <a:ext cx="4434000" cy="2956000"/>
          </a:xfrm>
          <a:prstGeom prst="rect">
            <a:avLst/>
          </a:prstGeom>
        </p:spPr>
      </p:pic>
      <p:pic>
        <p:nvPicPr>
          <p:cNvPr id="13" name="Picture 12" descr="Picture 130.jpg"/>
          <p:cNvPicPr>
            <a:picLocks noChangeAspect="1"/>
          </p:cNvPicPr>
          <p:nvPr/>
        </p:nvPicPr>
        <p:blipFill>
          <a:blip r:embed="rId7" cstate="print"/>
          <a:stretch>
            <a:fillRect/>
          </a:stretch>
        </p:blipFill>
        <p:spPr>
          <a:xfrm>
            <a:off x="914400" y="4343400"/>
            <a:ext cx="3200400" cy="213360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APS Online High School</a:t>
            </a:r>
            <a:endParaRPr lang="en-US" dirty="0"/>
          </a:p>
        </p:txBody>
      </p:sp>
      <p:sp>
        <p:nvSpPr>
          <p:cNvPr id="5" name="Content Placeholder 4"/>
          <p:cNvSpPr>
            <a:spLocks noGrp="1"/>
          </p:cNvSpPr>
          <p:nvPr>
            <p:ph idx="1"/>
          </p:nvPr>
        </p:nvSpPr>
        <p:spPr/>
        <p:txBody>
          <a:bodyPr>
            <a:normAutofit/>
          </a:bodyPr>
          <a:lstStyle/>
          <a:p>
            <a:endParaRPr lang="en-US" dirty="0" smtClean="0"/>
          </a:p>
          <a:p>
            <a:pPr algn="ctr">
              <a:buNone/>
            </a:pPr>
            <a:r>
              <a:rPr lang="en-US" sz="4000" b="1" dirty="0" smtClean="0"/>
              <a:t>Process for students</a:t>
            </a:r>
            <a:endParaRPr lang="en-US" sz="4000" b="1" dirty="0"/>
          </a:p>
          <a:p>
            <a:r>
              <a:rPr lang="en-US" dirty="0" smtClean="0"/>
              <a:t>Students complete work at home</a:t>
            </a:r>
          </a:p>
          <a:p>
            <a:pPr lvl="1"/>
            <a:r>
              <a:rPr lang="en-US" dirty="0" smtClean="0"/>
              <a:t>Attendance online</a:t>
            </a:r>
          </a:p>
          <a:p>
            <a:r>
              <a:rPr lang="en-US" dirty="0" smtClean="0"/>
              <a:t>Classroom time</a:t>
            </a:r>
          </a:p>
          <a:p>
            <a:pPr lvl="1"/>
            <a:r>
              <a:rPr lang="en-US" dirty="0" smtClean="0"/>
              <a:t>Attendance face to face</a:t>
            </a:r>
          </a:p>
          <a:p>
            <a:r>
              <a:rPr lang="en-US" dirty="0" smtClean="0"/>
              <a:t>Online Interaction</a:t>
            </a:r>
          </a:p>
          <a:p>
            <a:pPr>
              <a:buNone/>
            </a:pPr>
            <a:endParaRPr lang="en-US" dirty="0"/>
          </a:p>
        </p:txBody>
      </p:sp>
      <p:pic>
        <p:nvPicPr>
          <p:cNvPr id="6" name="Content Placeholder 3" descr="APS Online Logo.jpg"/>
          <p:cNvPicPr>
            <a:picLocks noChangeAspect="1"/>
          </p:cNvPicPr>
          <p:nvPr/>
        </p:nvPicPr>
        <p:blipFill>
          <a:blip r:embed="rId3" cstate="print"/>
          <a:stretch>
            <a:fillRect/>
          </a:stretch>
        </p:blipFill>
        <p:spPr>
          <a:xfrm>
            <a:off x="381000" y="304800"/>
            <a:ext cx="1504142" cy="1060915"/>
          </a:xfrm>
          <a:prstGeom prst="rect">
            <a:avLst/>
          </a:prstGeom>
          <a:effectLst>
            <a:reflection blurRad="6350" stA="50000" endA="295" endPos="92000" dist="101600" dir="5400000" sy="-100000" algn="bl" rotWithShape="0"/>
          </a:effectLst>
        </p:spPr>
      </p:pic>
      <p:pic>
        <p:nvPicPr>
          <p:cNvPr id="7" name="Picture 6" descr="Picture 126.jpg"/>
          <p:cNvPicPr>
            <a:picLocks noChangeAspect="1"/>
          </p:cNvPicPr>
          <p:nvPr/>
        </p:nvPicPr>
        <p:blipFill>
          <a:blip r:embed="rId4" cstate="print"/>
          <a:stretch>
            <a:fillRect/>
          </a:stretch>
        </p:blipFill>
        <p:spPr>
          <a:xfrm>
            <a:off x="5257800" y="3886200"/>
            <a:ext cx="2628900" cy="1752600"/>
          </a:xfrm>
          <a:prstGeom prst="rect">
            <a:avLst/>
          </a:prstGeom>
        </p:spPr>
      </p:pic>
      <p:pic>
        <p:nvPicPr>
          <p:cNvPr id="8" name="Picture 7" descr="apslogo_sm.gif"/>
          <p:cNvPicPr>
            <a:picLocks noChangeAspect="1"/>
          </p:cNvPicPr>
          <p:nvPr/>
        </p:nvPicPr>
        <p:blipFill>
          <a:blip r:embed="rId5" cstate="print"/>
          <a:stretch>
            <a:fillRect/>
          </a:stretch>
        </p:blipFill>
        <p:spPr>
          <a:xfrm>
            <a:off x="7924800" y="5715000"/>
            <a:ext cx="571500" cy="57150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APS Online High School</a:t>
            </a:r>
            <a:endParaRPr lang="en-US" dirty="0"/>
          </a:p>
        </p:txBody>
      </p:sp>
      <p:sp>
        <p:nvSpPr>
          <p:cNvPr id="5" name="Content Placeholder 4"/>
          <p:cNvSpPr>
            <a:spLocks noGrp="1"/>
          </p:cNvSpPr>
          <p:nvPr>
            <p:ph idx="1"/>
          </p:nvPr>
        </p:nvSpPr>
        <p:spPr/>
        <p:txBody>
          <a:bodyPr>
            <a:normAutofit/>
          </a:bodyPr>
          <a:lstStyle/>
          <a:p>
            <a:pPr>
              <a:buNone/>
            </a:pPr>
            <a:endParaRPr lang="en-US" dirty="0" smtClean="0"/>
          </a:p>
          <a:p>
            <a:pPr algn="ctr">
              <a:buNone/>
            </a:pPr>
            <a:r>
              <a:rPr lang="en-US" sz="4000" b="1" dirty="0" smtClean="0"/>
              <a:t> (see survey question) </a:t>
            </a:r>
          </a:p>
          <a:p>
            <a:endParaRPr lang="en-US" dirty="0"/>
          </a:p>
        </p:txBody>
      </p:sp>
      <p:pic>
        <p:nvPicPr>
          <p:cNvPr id="6" name="Content Placeholder 3" descr="APS Online Logo.jpg"/>
          <p:cNvPicPr>
            <a:picLocks noChangeAspect="1"/>
          </p:cNvPicPr>
          <p:nvPr/>
        </p:nvPicPr>
        <p:blipFill>
          <a:blip r:embed="rId3" cstate="print"/>
          <a:stretch>
            <a:fillRect/>
          </a:stretch>
        </p:blipFill>
        <p:spPr>
          <a:xfrm>
            <a:off x="381000" y="304800"/>
            <a:ext cx="1504142" cy="1060915"/>
          </a:xfrm>
          <a:prstGeom prst="rect">
            <a:avLst/>
          </a:prstGeom>
          <a:effectLst>
            <a:reflection blurRad="6350" stA="50000" endA="295" endPos="92000" dist="101600" dir="5400000" sy="-100000" algn="bl" rotWithShape="0"/>
          </a:effectLst>
        </p:spPr>
      </p:pic>
      <p:pic>
        <p:nvPicPr>
          <p:cNvPr id="8" name="Picture 7" descr="apslogo_sm.gif"/>
          <p:cNvPicPr>
            <a:picLocks noChangeAspect="1"/>
          </p:cNvPicPr>
          <p:nvPr/>
        </p:nvPicPr>
        <p:blipFill>
          <a:blip r:embed="rId4" cstate="print"/>
          <a:stretch>
            <a:fillRect/>
          </a:stretch>
        </p:blipFill>
        <p:spPr>
          <a:xfrm>
            <a:off x="7924800" y="5715000"/>
            <a:ext cx="571500" cy="571500"/>
          </a:xfrm>
          <a:prstGeom prst="rect">
            <a:avLst/>
          </a:prstGeom>
        </p:spPr>
      </p:pic>
      <p:graphicFrame>
        <p:nvGraphicFramePr>
          <p:cNvPr id="9" name="Table 8"/>
          <p:cNvGraphicFramePr>
            <a:graphicFrameLocks noGrp="1"/>
          </p:cNvGraphicFramePr>
          <p:nvPr/>
        </p:nvGraphicFramePr>
        <p:xfrm>
          <a:off x="381000" y="2133600"/>
          <a:ext cx="8305800" cy="4175935"/>
        </p:xfrm>
        <a:graphic>
          <a:graphicData uri="http://schemas.openxmlformats.org/drawingml/2006/table">
            <a:tbl>
              <a:tblPr firstRow="1" bandRow="1">
                <a:tableStyleId>{5C22544A-7EE6-4342-B048-85BDC9FD1C3A}</a:tableStyleId>
              </a:tblPr>
              <a:tblGrid>
                <a:gridCol w="4152900"/>
                <a:gridCol w="4152900"/>
              </a:tblGrid>
              <a:tr h="548640">
                <a:tc gridSpan="2">
                  <a:txBody>
                    <a:bodyPr/>
                    <a:lstStyle/>
                    <a:p>
                      <a:pPr algn="ctr"/>
                      <a:r>
                        <a:rPr lang="en-US" sz="4000" b="1" dirty="0" smtClean="0"/>
                        <a:t>Students</a:t>
                      </a:r>
                      <a:endParaRPr lang="en-US" sz="4000" dirty="0"/>
                    </a:p>
                  </a:txBody>
                  <a:tcPr/>
                </a:tc>
                <a:tc hMerge="1">
                  <a:txBody>
                    <a:bodyPr/>
                    <a:lstStyle/>
                    <a:p>
                      <a:endParaRPr lang="en-US" dirty="0"/>
                    </a:p>
                  </a:txBody>
                  <a:tcPr/>
                </a:tc>
              </a:tr>
              <a:tr h="3474895">
                <a:tc>
                  <a:txBody>
                    <a:bodyPr/>
                    <a:lstStyle/>
                    <a:p>
                      <a:r>
                        <a:rPr lang="en-US" sz="2400" dirty="0" smtClean="0"/>
                        <a:t>Accelerated Learning </a:t>
                      </a:r>
                    </a:p>
                    <a:p>
                      <a:r>
                        <a:rPr lang="en-US" sz="2400" dirty="0" smtClean="0"/>
                        <a:t>Location </a:t>
                      </a:r>
                    </a:p>
                    <a:p>
                      <a:r>
                        <a:rPr lang="en-US" sz="2400" dirty="0" smtClean="0"/>
                        <a:t>Evening Hours </a:t>
                      </a:r>
                    </a:p>
                    <a:p>
                      <a:r>
                        <a:rPr lang="en-US" sz="2400" dirty="0" smtClean="0"/>
                        <a:t>Credit Recovery </a:t>
                      </a:r>
                    </a:p>
                    <a:p>
                      <a:r>
                        <a:rPr lang="en-US" sz="2400" dirty="0" smtClean="0"/>
                        <a:t>Flexible Schedule </a:t>
                      </a:r>
                    </a:p>
                    <a:p>
                      <a:r>
                        <a:rPr lang="en-US" sz="2400" dirty="0" smtClean="0"/>
                        <a:t>Teacher Accessibility </a:t>
                      </a:r>
                    </a:p>
                    <a:p>
                      <a:endParaRPr lang="en-US" sz="1600" dirty="0"/>
                    </a:p>
                  </a:txBody>
                  <a:tcPr/>
                </a:tc>
                <a:tc>
                  <a:txBody>
                    <a:bodyPr/>
                    <a:lstStyle/>
                    <a:p>
                      <a:r>
                        <a:rPr lang="en-US" sz="2400" dirty="0" smtClean="0"/>
                        <a:t>Size of School </a:t>
                      </a:r>
                    </a:p>
                    <a:p>
                      <a:r>
                        <a:rPr lang="en-US" sz="2400" dirty="0" smtClean="0"/>
                        <a:t>Peer Interactions/Conflict Management Physical/Health Needs</a:t>
                      </a:r>
                    </a:p>
                    <a:p>
                      <a:r>
                        <a:rPr lang="en-US" sz="2400" dirty="0" smtClean="0"/>
                        <a:t>Use of Technology Outside</a:t>
                      </a:r>
                    </a:p>
                    <a:p>
                      <a:r>
                        <a:rPr lang="en-US" sz="2400" dirty="0" smtClean="0"/>
                        <a:t>Employment </a:t>
                      </a:r>
                    </a:p>
                    <a:p>
                      <a:r>
                        <a:rPr lang="en-US" sz="2400" dirty="0" smtClean="0"/>
                        <a:t>Family Obligations</a:t>
                      </a:r>
                    </a:p>
                    <a:p>
                      <a:endParaRPr lang="en-US" sz="1600" dirty="0"/>
                    </a:p>
                  </a:txBody>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APS Online High School</a:t>
            </a:r>
            <a:endParaRPr lang="en-US" dirty="0"/>
          </a:p>
        </p:txBody>
      </p:sp>
      <p:sp>
        <p:nvSpPr>
          <p:cNvPr id="5" name="Content Placeholder 4"/>
          <p:cNvSpPr>
            <a:spLocks noGrp="1"/>
          </p:cNvSpPr>
          <p:nvPr>
            <p:ph idx="1"/>
          </p:nvPr>
        </p:nvSpPr>
        <p:spPr/>
        <p:txBody>
          <a:bodyPr/>
          <a:lstStyle/>
          <a:p>
            <a:pPr>
              <a:buNone/>
            </a:pPr>
            <a:endParaRPr lang="en-US" dirty="0" smtClean="0"/>
          </a:p>
          <a:p>
            <a:pPr algn="ctr">
              <a:buNone/>
            </a:pPr>
            <a:r>
              <a:rPr lang="en-US" sz="4000" b="1" dirty="0" smtClean="0"/>
              <a:t>Students</a:t>
            </a:r>
          </a:p>
          <a:p>
            <a:pPr algn="ctr">
              <a:buNone/>
            </a:pPr>
            <a:r>
              <a:rPr lang="en-US" sz="4000" b="1" dirty="0" smtClean="0"/>
              <a:t>9/23</a:t>
            </a:r>
          </a:p>
          <a:p>
            <a:pPr algn="ctr">
              <a:buNone/>
            </a:pPr>
            <a:r>
              <a:rPr lang="en-US" sz="4000" b="1" dirty="0" smtClean="0"/>
              <a:t>11/23</a:t>
            </a:r>
          </a:p>
          <a:p>
            <a:endParaRPr lang="en-US" dirty="0"/>
          </a:p>
        </p:txBody>
      </p:sp>
      <p:pic>
        <p:nvPicPr>
          <p:cNvPr id="6" name="Content Placeholder 3" descr="APS Online Logo.jpg"/>
          <p:cNvPicPr>
            <a:picLocks noChangeAspect="1"/>
          </p:cNvPicPr>
          <p:nvPr/>
        </p:nvPicPr>
        <p:blipFill>
          <a:blip r:embed="rId3" cstate="print"/>
          <a:stretch>
            <a:fillRect/>
          </a:stretch>
        </p:blipFill>
        <p:spPr>
          <a:xfrm>
            <a:off x="381000" y="304800"/>
            <a:ext cx="1504142" cy="1060915"/>
          </a:xfrm>
          <a:prstGeom prst="rect">
            <a:avLst/>
          </a:prstGeom>
          <a:effectLst>
            <a:reflection blurRad="6350" stA="50000" endA="295" endPos="92000" dist="101600" dir="5400000" sy="-100000" algn="bl" rotWithShape="0"/>
          </a:effectLst>
        </p:spPr>
      </p:pic>
      <p:pic>
        <p:nvPicPr>
          <p:cNvPr id="8" name="Picture 7" descr="apslogo_sm.gif"/>
          <p:cNvPicPr>
            <a:picLocks noChangeAspect="1"/>
          </p:cNvPicPr>
          <p:nvPr/>
        </p:nvPicPr>
        <p:blipFill>
          <a:blip r:embed="rId4" cstate="print"/>
          <a:stretch>
            <a:fillRect/>
          </a:stretch>
        </p:blipFill>
        <p:spPr>
          <a:xfrm>
            <a:off x="7924800" y="5715000"/>
            <a:ext cx="571500" cy="571500"/>
          </a:xfrm>
          <a:prstGeom prst="rect">
            <a:avLst/>
          </a:prstGeom>
        </p:spPr>
      </p:pic>
      <p:pic>
        <p:nvPicPr>
          <p:cNvPr id="9" name="Picture 8" descr="Picture 135.jpg"/>
          <p:cNvPicPr>
            <a:picLocks noChangeAspect="1"/>
          </p:cNvPicPr>
          <p:nvPr/>
        </p:nvPicPr>
        <p:blipFill>
          <a:blip r:embed="rId5" cstate="print"/>
          <a:stretch>
            <a:fillRect/>
          </a:stretch>
        </p:blipFill>
        <p:spPr>
          <a:xfrm>
            <a:off x="6096000" y="1447800"/>
            <a:ext cx="2743200" cy="182880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APS Online High School</a:t>
            </a:r>
            <a:endParaRPr lang="en-US" dirty="0"/>
          </a:p>
        </p:txBody>
      </p:sp>
      <p:sp>
        <p:nvSpPr>
          <p:cNvPr id="5" name="Content Placeholder 4"/>
          <p:cNvSpPr>
            <a:spLocks noGrp="1"/>
          </p:cNvSpPr>
          <p:nvPr>
            <p:ph idx="1"/>
          </p:nvPr>
        </p:nvSpPr>
        <p:spPr/>
        <p:txBody>
          <a:bodyPr/>
          <a:lstStyle/>
          <a:p>
            <a:pPr algn="ctr">
              <a:buNone/>
            </a:pPr>
            <a:r>
              <a:rPr lang="en-US" sz="4000" b="1" dirty="0" smtClean="0"/>
              <a:t>Students</a:t>
            </a:r>
            <a:endParaRPr lang="en-US" sz="4000" b="1" dirty="0"/>
          </a:p>
          <a:p>
            <a:endParaRPr lang="en-US" dirty="0"/>
          </a:p>
        </p:txBody>
      </p:sp>
      <p:pic>
        <p:nvPicPr>
          <p:cNvPr id="6" name="Content Placeholder 3" descr="APS Online Logo.jpg"/>
          <p:cNvPicPr>
            <a:picLocks noChangeAspect="1"/>
          </p:cNvPicPr>
          <p:nvPr/>
        </p:nvPicPr>
        <p:blipFill>
          <a:blip r:embed="rId3" cstate="print"/>
          <a:stretch>
            <a:fillRect/>
          </a:stretch>
        </p:blipFill>
        <p:spPr>
          <a:xfrm>
            <a:off x="381000" y="304800"/>
            <a:ext cx="1504142" cy="1060915"/>
          </a:xfrm>
          <a:prstGeom prst="rect">
            <a:avLst/>
          </a:prstGeom>
          <a:effectLst>
            <a:reflection blurRad="6350" stA="50000" endA="295" endPos="92000" dist="101600" dir="5400000" sy="-100000" algn="bl" rotWithShape="0"/>
          </a:effectLst>
        </p:spPr>
      </p:pic>
      <p:pic>
        <p:nvPicPr>
          <p:cNvPr id="11" name="Picture 10" descr="Picture 128.jpg"/>
          <p:cNvPicPr>
            <a:picLocks noChangeAspect="1"/>
          </p:cNvPicPr>
          <p:nvPr/>
        </p:nvPicPr>
        <p:blipFill>
          <a:blip r:embed="rId4" cstate="print"/>
          <a:stretch>
            <a:fillRect/>
          </a:stretch>
        </p:blipFill>
        <p:spPr>
          <a:xfrm>
            <a:off x="228600" y="3352800"/>
            <a:ext cx="4805400" cy="3203600"/>
          </a:xfrm>
          <a:prstGeom prst="rect">
            <a:avLst/>
          </a:prstGeom>
        </p:spPr>
      </p:pic>
      <p:pic>
        <p:nvPicPr>
          <p:cNvPr id="12" name="Picture 11" descr="Picture 132.jpg"/>
          <p:cNvPicPr>
            <a:picLocks noChangeAspect="1"/>
          </p:cNvPicPr>
          <p:nvPr/>
        </p:nvPicPr>
        <p:blipFill>
          <a:blip r:embed="rId5" cstate="print"/>
          <a:stretch>
            <a:fillRect/>
          </a:stretch>
        </p:blipFill>
        <p:spPr>
          <a:xfrm>
            <a:off x="2590800" y="1143000"/>
            <a:ext cx="4805400" cy="3203600"/>
          </a:xfrm>
          <a:prstGeom prst="rect">
            <a:avLst/>
          </a:prstGeom>
        </p:spPr>
      </p:pic>
      <p:pic>
        <p:nvPicPr>
          <p:cNvPr id="13" name="Picture 12" descr="Picture 135.jpg"/>
          <p:cNvPicPr>
            <a:picLocks noChangeAspect="1"/>
          </p:cNvPicPr>
          <p:nvPr/>
        </p:nvPicPr>
        <p:blipFill>
          <a:blip r:embed="rId6" cstate="print"/>
          <a:stretch>
            <a:fillRect/>
          </a:stretch>
        </p:blipFill>
        <p:spPr>
          <a:xfrm>
            <a:off x="5181600" y="4038600"/>
            <a:ext cx="2971800" cy="198120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APS Online High School</a:t>
            </a:r>
            <a:endParaRPr lang="en-US" dirty="0"/>
          </a:p>
        </p:txBody>
      </p:sp>
      <p:sp>
        <p:nvSpPr>
          <p:cNvPr id="5" name="Content Placeholder 4"/>
          <p:cNvSpPr>
            <a:spLocks noGrp="1"/>
          </p:cNvSpPr>
          <p:nvPr>
            <p:ph idx="1"/>
          </p:nvPr>
        </p:nvSpPr>
        <p:spPr/>
        <p:txBody>
          <a:bodyPr>
            <a:normAutofit fontScale="92500" lnSpcReduction="10000"/>
          </a:bodyPr>
          <a:lstStyle/>
          <a:p>
            <a:pPr>
              <a:buNone/>
            </a:pPr>
            <a:endParaRPr lang="en-US" dirty="0" smtClean="0"/>
          </a:p>
          <a:p>
            <a:r>
              <a:rPr lang="en-US" dirty="0" smtClean="0"/>
              <a:t>Evidence of Success</a:t>
            </a:r>
          </a:p>
          <a:p>
            <a:pPr lvl="1"/>
            <a:r>
              <a:rPr lang="en-US" dirty="0" smtClean="0"/>
              <a:t>Courses completed</a:t>
            </a:r>
          </a:p>
          <a:p>
            <a:pPr lvl="2"/>
            <a:r>
              <a:rPr lang="en-US" dirty="0" smtClean="0"/>
              <a:t>2010 Semester 1 	257</a:t>
            </a:r>
          </a:p>
          <a:p>
            <a:pPr lvl="2"/>
            <a:r>
              <a:rPr lang="en-US" dirty="0" smtClean="0"/>
              <a:t>Summer School	87</a:t>
            </a:r>
          </a:p>
          <a:p>
            <a:pPr lvl="2"/>
            <a:r>
              <a:rPr lang="en-US" dirty="0" smtClean="0"/>
              <a:t>2010 Fall Quarter	340</a:t>
            </a:r>
          </a:p>
          <a:p>
            <a:pPr lvl="1"/>
            <a:r>
              <a:rPr lang="en-US" dirty="0" smtClean="0"/>
              <a:t>Growth</a:t>
            </a:r>
          </a:p>
          <a:p>
            <a:pPr lvl="2"/>
            <a:r>
              <a:rPr lang="en-US" dirty="0" smtClean="0"/>
              <a:t>50/100/125/150</a:t>
            </a:r>
          </a:p>
          <a:p>
            <a:pPr lvl="1"/>
            <a:r>
              <a:rPr lang="en-US" dirty="0" smtClean="0"/>
              <a:t>Graduation</a:t>
            </a:r>
          </a:p>
          <a:p>
            <a:pPr lvl="2"/>
            <a:r>
              <a:rPr lang="en-US" dirty="0" smtClean="0"/>
              <a:t>6 (12%)</a:t>
            </a:r>
          </a:p>
          <a:p>
            <a:pPr>
              <a:buNone/>
            </a:pPr>
            <a:endParaRPr lang="en-US" dirty="0"/>
          </a:p>
        </p:txBody>
      </p:sp>
      <p:pic>
        <p:nvPicPr>
          <p:cNvPr id="6" name="Content Placeholder 3" descr="APS Online Logo.jpg"/>
          <p:cNvPicPr>
            <a:picLocks noChangeAspect="1"/>
          </p:cNvPicPr>
          <p:nvPr/>
        </p:nvPicPr>
        <p:blipFill>
          <a:blip r:embed="rId3" cstate="print"/>
          <a:stretch>
            <a:fillRect/>
          </a:stretch>
        </p:blipFill>
        <p:spPr>
          <a:xfrm>
            <a:off x="381000" y="304800"/>
            <a:ext cx="1504142" cy="1060915"/>
          </a:xfrm>
          <a:prstGeom prst="rect">
            <a:avLst/>
          </a:prstGeom>
          <a:effectLst>
            <a:reflection blurRad="6350" stA="50000" endA="295" endPos="92000" dist="101600" dir="5400000" sy="-100000" algn="bl" rotWithShape="0"/>
          </a:effectLst>
        </p:spPr>
      </p:pic>
      <p:pic>
        <p:nvPicPr>
          <p:cNvPr id="7" name="Picture 6" descr="Picture.jpg"/>
          <p:cNvPicPr>
            <a:picLocks noChangeAspect="1"/>
          </p:cNvPicPr>
          <p:nvPr/>
        </p:nvPicPr>
        <p:blipFill>
          <a:blip r:embed="rId4" cstate="print"/>
          <a:stretch>
            <a:fillRect/>
          </a:stretch>
        </p:blipFill>
        <p:spPr>
          <a:xfrm>
            <a:off x="5219700" y="1524000"/>
            <a:ext cx="3314700" cy="2209800"/>
          </a:xfrm>
          <a:prstGeom prst="rect">
            <a:avLst/>
          </a:prstGeom>
        </p:spPr>
      </p:pic>
      <p:pic>
        <p:nvPicPr>
          <p:cNvPr id="8" name="Picture 7" descr="apslogo_sm.gif"/>
          <p:cNvPicPr>
            <a:picLocks noChangeAspect="1"/>
          </p:cNvPicPr>
          <p:nvPr/>
        </p:nvPicPr>
        <p:blipFill>
          <a:blip r:embed="rId5" cstate="print"/>
          <a:stretch>
            <a:fillRect/>
          </a:stretch>
        </p:blipFill>
        <p:spPr>
          <a:xfrm>
            <a:off x="7924800" y="5715000"/>
            <a:ext cx="571500" cy="571500"/>
          </a:xfrm>
          <a:prstGeom prst="rect">
            <a:avLst/>
          </a:prstGeom>
        </p:spPr>
      </p:pic>
      <p:pic>
        <p:nvPicPr>
          <p:cNvPr id="9" name="Picture 4"/>
          <p:cNvPicPr>
            <a:picLocks noChangeAspect="1" noChangeArrowheads="1"/>
          </p:cNvPicPr>
          <p:nvPr/>
        </p:nvPicPr>
        <p:blipFill>
          <a:blip r:embed="rId6" cstate="print"/>
          <a:srcRect/>
          <a:stretch>
            <a:fillRect/>
          </a:stretch>
        </p:blipFill>
        <p:spPr bwMode="auto">
          <a:xfrm>
            <a:off x="6248400" y="4038600"/>
            <a:ext cx="1245647" cy="2084912"/>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APS Online High School</a:t>
            </a:r>
            <a:endParaRPr lang="en-US" dirty="0"/>
          </a:p>
        </p:txBody>
      </p:sp>
      <p:sp>
        <p:nvSpPr>
          <p:cNvPr id="5" name="Content Placeholder 4"/>
          <p:cNvSpPr>
            <a:spLocks noGrp="1"/>
          </p:cNvSpPr>
          <p:nvPr>
            <p:ph idx="1"/>
          </p:nvPr>
        </p:nvSpPr>
        <p:spPr>
          <a:xfrm>
            <a:off x="381000" y="1828800"/>
            <a:ext cx="8991600" cy="5029200"/>
          </a:xfrm>
        </p:spPr>
        <p:txBody>
          <a:bodyPr>
            <a:normAutofit fontScale="40000" lnSpcReduction="20000"/>
          </a:bodyPr>
          <a:lstStyle/>
          <a:p>
            <a:pPr>
              <a:buNone/>
            </a:pPr>
            <a:endParaRPr lang="en-US" dirty="0" smtClean="0"/>
          </a:p>
          <a:p>
            <a:pPr>
              <a:buNone/>
            </a:pPr>
            <a:r>
              <a:rPr lang="en-US" sz="4500" dirty="0" smtClean="0"/>
              <a:t/>
            </a:r>
            <a:br>
              <a:rPr lang="en-US" sz="4500" dirty="0" smtClean="0"/>
            </a:br>
            <a:r>
              <a:rPr lang="en-US" sz="4500" b="1" dirty="0" smtClean="0"/>
              <a:t>From: </a:t>
            </a:r>
            <a:r>
              <a:rPr lang="en-US" sz="4500" dirty="0" smtClean="0"/>
              <a:t>Shayna Padilla</a:t>
            </a:r>
            <a:br>
              <a:rPr lang="en-US" sz="4500" dirty="0" smtClean="0"/>
            </a:br>
            <a:r>
              <a:rPr lang="en-US" sz="4500" b="1" dirty="0" smtClean="0"/>
              <a:t>Sent: </a:t>
            </a:r>
            <a:r>
              <a:rPr lang="en-US" sz="4500" dirty="0" smtClean="0"/>
              <a:t>10/21/2010 9:47:50 PM</a:t>
            </a:r>
            <a:br>
              <a:rPr lang="en-US" sz="4500" dirty="0" smtClean="0"/>
            </a:br>
            <a:r>
              <a:rPr lang="en-US" sz="4500" b="1" dirty="0" smtClean="0"/>
              <a:t>To: </a:t>
            </a:r>
            <a:r>
              <a:rPr lang="en-US" sz="4500" dirty="0" smtClean="0"/>
              <a:t>Randy Wood; </a:t>
            </a:r>
            <a:br>
              <a:rPr lang="en-US" sz="4500" dirty="0" smtClean="0"/>
            </a:br>
            <a:r>
              <a:rPr lang="en-US" sz="4500" b="1" dirty="0" smtClean="0"/>
              <a:t>Subject: </a:t>
            </a:r>
            <a:r>
              <a:rPr lang="en-US" sz="4500" dirty="0" smtClean="0"/>
              <a:t>my online school progress</a:t>
            </a:r>
            <a:br>
              <a:rPr lang="en-US" sz="4500" dirty="0" smtClean="0"/>
            </a:br>
            <a:r>
              <a:rPr lang="en-US" sz="4500" dirty="0" smtClean="0"/>
              <a:t/>
            </a:r>
            <a:br>
              <a:rPr lang="en-US" sz="4500" dirty="0" smtClean="0"/>
            </a:br>
            <a:r>
              <a:rPr lang="en-US" sz="4500" dirty="0" smtClean="0"/>
              <a:t>So far, it's been a tad difficult. adjusting to becoming my own teacher for my education. </a:t>
            </a:r>
            <a:br>
              <a:rPr lang="en-US" sz="4500" dirty="0" smtClean="0"/>
            </a:br>
            <a:r>
              <a:rPr lang="en-US" sz="4500" dirty="0" smtClean="0"/>
              <a:t>But ultimately, </a:t>
            </a:r>
            <a:r>
              <a:rPr lang="en-US" sz="4500" dirty="0" err="1" smtClean="0"/>
              <a:t>i</a:t>
            </a:r>
            <a:r>
              <a:rPr lang="en-US" sz="4500" dirty="0" smtClean="0"/>
              <a:t> believe this will help me stay focused and eventually receiving my High School diploma.</a:t>
            </a:r>
            <a:br>
              <a:rPr lang="en-US" sz="4500" dirty="0" smtClean="0"/>
            </a:br>
            <a:r>
              <a:rPr lang="en-US" sz="4500" dirty="0" smtClean="0"/>
              <a:t>I just wanted to say thank you again for accepting me into your school and giving me the tools to change my out look on my own future.</a:t>
            </a:r>
            <a:br>
              <a:rPr lang="en-US" sz="4500" dirty="0" smtClean="0"/>
            </a:br>
            <a:r>
              <a:rPr lang="en-US" sz="4500" dirty="0" smtClean="0"/>
              <a:t>I hope to keep you in my life as far as my educational development will take me.</a:t>
            </a:r>
            <a:br>
              <a:rPr lang="en-US" sz="4500" dirty="0" smtClean="0"/>
            </a:br>
            <a:r>
              <a:rPr lang="en-US" sz="4500" dirty="0" smtClean="0"/>
              <a:t>Enjoy your vacation, you deserve it :)</a:t>
            </a:r>
            <a:br>
              <a:rPr lang="en-US" sz="4500" dirty="0" smtClean="0"/>
            </a:br>
            <a:endParaRPr lang="en-US" sz="4500" dirty="0" smtClean="0"/>
          </a:p>
          <a:p>
            <a:pPr>
              <a:buNone/>
            </a:pPr>
            <a:endParaRPr lang="en-US" sz="4500" dirty="0" smtClean="0"/>
          </a:p>
          <a:p>
            <a:pPr>
              <a:buNone/>
            </a:pPr>
            <a:r>
              <a:rPr lang="en-US" sz="4500" dirty="0" smtClean="0"/>
              <a:t>					-Shayna Padilla</a:t>
            </a:r>
          </a:p>
          <a:p>
            <a:r>
              <a:rPr lang="en-US" dirty="0" smtClean="0"/>
              <a:t/>
            </a:r>
            <a:br>
              <a:rPr lang="en-US" dirty="0" smtClean="0"/>
            </a:br>
            <a:r>
              <a:rPr lang="en-US" dirty="0" smtClean="0"/>
              <a:t/>
            </a:r>
            <a:br>
              <a:rPr lang="en-US" dirty="0" smtClean="0"/>
            </a:br>
            <a:endParaRPr lang="en-US" dirty="0" smtClean="0"/>
          </a:p>
          <a:p>
            <a:pPr>
              <a:buNone/>
            </a:pPr>
            <a:endParaRPr lang="en-US" dirty="0"/>
          </a:p>
        </p:txBody>
      </p:sp>
      <p:pic>
        <p:nvPicPr>
          <p:cNvPr id="6" name="Content Placeholder 3" descr="APS Online Logo.jpg"/>
          <p:cNvPicPr>
            <a:picLocks noChangeAspect="1"/>
          </p:cNvPicPr>
          <p:nvPr/>
        </p:nvPicPr>
        <p:blipFill>
          <a:blip r:embed="rId3" cstate="print"/>
          <a:stretch>
            <a:fillRect/>
          </a:stretch>
        </p:blipFill>
        <p:spPr>
          <a:xfrm>
            <a:off x="381000" y="304800"/>
            <a:ext cx="1504142" cy="1060915"/>
          </a:xfrm>
          <a:prstGeom prst="rect">
            <a:avLst/>
          </a:prstGeom>
          <a:effectLst>
            <a:reflection blurRad="6350" stA="50000" endA="295" endPos="92000" dist="101600" dir="5400000" sy="-100000" algn="bl" rotWithShape="0"/>
          </a:effectLst>
        </p:spPr>
      </p:pic>
      <p:pic>
        <p:nvPicPr>
          <p:cNvPr id="7" name="Picture 6" descr="Picture.jpg"/>
          <p:cNvPicPr>
            <a:picLocks noChangeAspect="1"/>
          </p:cNvPicPr>
          <p:nvPr/>
        </p:nvPicPr>
        <p:blipFill>
          <a:blip r:embed="rId4" cstate="print"/>
          <a:stretch>
            <a:fillRect/>
          </a:stretch>
        </p:blipFill>
        <p:spPr>
          <a:xfrm>
            <a:off x="6629400" y="1524000"/>
            <a:ext cx="1905000" cy="1270000"/>
          </a:xfrm>
          <a:prstGeom prst="rect">
            <a:avLst/>
          </a:prstGeom>
        </p:spPr>
      </p:pic>
      <p:pic>
        <p:nvPicPr>
          <p:cNvPr id="8" name="Picture 7" descr="apslogo_sm.gif"/>
          <p:cNvPicPr>
            <a:picLocks noChangeAspect="1"/>
          </p:cNvPicPr>
          <p:nvPr/>
        </p:nvPicPr>
        <p:blipFill>
          <a:blip r:embed="rId5" cstate="print"/>
          <a:stretch>
            <a:fillRect/>
          </a:stretch>
        </p:blipFill>
        <p:spPr>
          <a:xfrm>
            <a:off x="7924800" y="5715000"/>
            <a:ext cx="571500" cy="571500"/>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APS Online High School</a:t>
            </a:r>
            <a:endParaRPr lang="en-US" dirty="0"/>
          </a:p>
        </p:txBody>
      </p:sp>
      <p:sp>
        <p:nvSpPr>
          <p:cNvPr id="5" name="Content Placeholder 4"/>
          <p:cNvSpPr>
            <a:spLocks noGrp="1"/>
          </p:cNvSpPr>
          <p:nvPr>
            <p:ph idx="1"/>
          </p:nvPr>
        </p:nvSpPr>
        <p:spPr/>
        <p:txBody>
          <a:bodyPr>
            <a:normAutofit fontScale="92500" lnSpcReduction="10000"/>
          </a:bodyPr>
          <a:lstStyle/>
          <a:p>
            <a:pPr>
              <a:buNone/>
            </a:pPr>
            <a:endParaRPr lang="en-US" dirty="0" smtClean="0"/>
          </a:p>
          <a:p>
            <a:r>
              <a:rPr lang="en-US" dirty="0" smtClean="0"/>
              <a:t>Odds and Ends</a:t>
            </a:r>
          </a:p>
          <a:p>
            <a:pPr lvl="1"/>
            <a:r>
              <a:rPr lang="en-US" dirty="0" smtClean="0"/>
              <a:t>Counselor per hourly basis</a:t>
            </a:r>
          </a:p>
          <a:p>
            <a:pPr lvl="1"/>
            <a:r>
              <a:rPr lang="en-US" dirty="0" smtClean="0"/>
              <a:t>Content specialists per hourly basis(Classroom and Online hours)</a:t>
            </a:r>
          </a:p>
          <a:p>
            <a:pPr lvl="1"/>
            <a:r>
              <a:rPr lang="en-US" dirty="0" smtClean="0"/>
              <a:t>ACT Testing/CSAP</a:t>
            </a:r>
          </a:p>
          <a:p>
            <a:pPr lvl="1"/>
            <a:r>
              <a:rPr lang="en-US" dirty="0" smtClean="0"/>
              <a:t>Class Projects</a:t>
            </a:r>
          </a:p>
          <a:p>
            <a:pPr lvl="1"/>
            <a:r>
              <a:rPr lang="en-US" dirty="0" smtClean="0"/>
              <a:t>Yearbook</a:t>
            </a:r>
          </a:p>
          <a:p>
            <a:pPr lvl="1"/>
            <a:r>
              <a:rPr lang="en-US" dirty="0" smtClean="0"/>
              <a:t>Senior Pictures</a:t>
            </a:r>
          </a:p>
          <a:p>
            <a:pPr lvl="1"/>
            <a:r>
              <a:rPr lang="en-US" dirty="0" smtClean="0"/>
              <a:t>Graduation and Diplomas</a:t>
            </a:r>
          </a:p>
          <a:p>
            <a:endParaRPr lang="en-US" dirty="0" smtClean="0"/>
          </a:p>
          <a:p>
            <a:endParaRPr lang="en-US" dirty="0"/>
          </a:p>
        </p:txBody>
      </p:sp>
      <p:pic>
        <p:nvPicPr>
          <p:cNvPr id="6" name="Content Placeholder 3" descr="APS Online Logo.jpg"/>
          <p:cNvPicPr>
            <a:picLocks noChangeAspect="1"/>
          </p:cNvPicPr>
          <p:nvPr/>
        </p:nvPicPr>
        <p:blipFill>
          <a:blip r:embed="rId3" cstate="print"/>
          <a:stretch>
            <a:fillRect/>
          </a:stretch>
        </p:blipFill>
        <p:spPr>
          <a:xfrm>
            <a:off x="381000" y="304800"/>
            <a:ext cx="1504142" cy="1060915"/>
          </a:xfrm>
          <a:prstGeom prst="rect">
            <a:avLst/>
          </a:prstGeom>
          <a:effectLst>
            <a:reflection blurRad="6350" stA="50000" endA="295" endPos="92000" dist="101600" dir="5400000" sy="-100000" algn="bl" rotWithShape="0"/>
          </a:effectLst>
        </p:spPr>
      </p:pic>
      <p:pic>
        <p:nvPicPr>
          <p:cNvPr id="9" name="Picture 8" descr="apslogo_sm.gif"/>
          <p:cNvPicPr>
            <a:picLocks noChangeAspect="1"/>
          </p:cNvPicPr>
          <p:nvPr/>
        </p:nvPicPr>
        <p:blipFill>
          <a:blip r:embed="rId4" cstate="print"/>
          <a:stretch>
            <a:fillRect/>
          </a:stretch>
        </p:blipFill>
        <p:spPr>
          <a:xfrm>
            <a:off x="7924800" y="5715000"/>
            <a:ext cx="571500" cy="571500"/>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APS Online High School</a:t>
            </a:r>
            <a:endParaRPr lang="en-US" dirty="0"/>
          </a:p>
        </p:txBody>
      </p:sp>
      <p:sp>
        <p:nvSpPr>
          <p:cNvPr id="5" name="Content Placeholder 4"/>
          <p:cNvSpPr>
            <a:spLocks noGrp="1"/>
          </p:cNvSpPr>
          <p:nvPr>
            <p:ph idx="1"/>
          </p:nvPr>
        </p:nvSpPr>
        <p:spPr/>
        <p:txBody>
          <a:bodyPr>
            <a:normAutofit fontScale="92500" lnSpcReduction="10000"/>
          </a:bodyPr>
          <a:lstStyle/>
          <a:p>
            <a:pPr>
              <a:buNone/>
            </a:pPr>
            <a:endParaRPr lang="en-US" dirty="0" smtClean="0"/>
          </a:p>
          <a:p>
            <a:r>
              <a:rPr lang="en-US" dirty="0" smtClean="0"/>
              <a:t>Next Steps:</a:t>
            </a:r>
          </a:p>
          <a:p>
            <a:pPr lvl="1"/>
            <a:r>
              <a:rPr lang="en-US" dirty="0" smtClean="0"/>
              <a:t>Expand course offerings</a:t>
            </a:r>
          </a:p>
          <a:p>
            <a:pPr lvl="2"/>
            <a:r>
              <a:rPr lang="en-US" dirty="0" smtClean="0"/>
              <a:t>Fine arts, electives, foreign language, physical education</a:t>
            </a:r>
          </a:p>
          <a:p>
            <a:pPr lvl="1"/>
            <a:r>
              <a:rPr lang="en-US" dirty="0" smtClean="0"/>
              <a:t>Multidistrict Application (+ and -)</a:t>
            </a:r>
          </a:p>
          <a:p>
            <a:pPr lvl="1"/>
            <a:r>
              <a:rPr lang="en-US" dirty="0" smtClean="0"/>
              <a:t>RTI</a:t>
            </a:r>
          </a:p>
          <a:p>
            <a:pPr lvl="1"/>
            <a:r>
              <a:rPr lang="en-US" dirty="0" smtClean="0"/>
              <a:t>Counseling</a:t>
            </a:r>
          </a:p>
          <a:p>
            <a:pPr lvl="1"/>
            <a:r>
              <a:rPr lang="en-US" dirty="0" smtClean="0"/>
              <a:t>Satellite schools</a:t>
            </a:r>
          </a:p>
          <a:p>
            <a:pPr lvl="1"/>
            <a:r>
              <a:rPr lang="en-US" dirty="0" smtClean="0"/>
              <a:t>Grants</a:t>
            </a:r>
          </a:p>
          <a:p>
            <a:pPr lvl="1"/>
            <a:r>
              <a:rPr lang="en-US" dirty="0" smtClean="0"/>
              <a:t>Entrance Criteria refined</a:t>
            </a:r>
          </a:p>
          <a:p>
            <a:pPr lvl="1"/>
            <a:endParaRPr lang="en-US" dirty="0" smtClean="0"/>
          </a:p>
          <a:p>
            <a:endParaRPr lang="en-US" dirty="0" smtClean="0"/>
          </a:p>
          <a:p>
            <a:endParaRPr lang="en-US" dirty="0"/>
          </a:p>
        </p:txBody>
      </p:sp>
      <p:pic>
        <p:nvPicPr>
          <p:cNvPr id="6" name="Content Placeholder 3" descr="APS Online Logo.jpg"/>
          <p:cNvPicPr>
            <a:picLocks noChangeAspect="1"/>
          </p:cNvPicPr>
          <p:nvPr/>
        </p:nvPicPr>
        <p:blipFill>
          <a:blip r:embed="rId3" cstate="print"/>
          <a:stretch>
            <a:fillRect/>
          </a:stretch>
        </p:blipFill>
        <p:spPr>
          <a:xfrm>
            <a:off x="381000" y="304800"/>
            <a:ext cx="1504142" cy="1060915"/>
          </a:xfrm>
          <a:prstGeom prst="rect">
            <a:avLst/>
          </a:prstGeom>
          <a:effectLst>
            <a:reflection blurRad="6350" stA="50000" endA="295" endPos="92000" dist="101600" dir="5400000" sy="-100000" algn="bl" rotWithShape="0"/>
          </a:effectLst>
        </p:spPr>
      </p:pic>
      <p:pic>
        <p:nvPicPr>
          <p:cNvPr id="7" name="Picture 6" descr="Picture 122.jpg"/>
          <p:cNvPicPr>
            <a:picLocks noChangeAspect="1"/>
          </p:cNvPicPr>
          <p:nvPr/>
        </p:nvPicPr>
        <p:blipFill>
          <a:blip r:embed="rId4" cstate="print"/>
          <a:stretch>
            <a:fillRect/>
          </a:stretch>
        </p:blipFill>
        <p:spPr>
          <a:xfrm>
            <a:off x="5791200" y="4953000"/>
            <a:ext cx="1943100" cy="1295400"/>
          </a:xfrm>
          <a:prstGeom prst="rect">
            <a:avLst/>
          </a:prstGeom>
        </p:spPr>
      </p:pic>
      <p:pic>
        <p:nvPicPr>
          <p:cNvPr id="8" name="Picture 7" descr="apslogo_sm.gif"/>
          <p:cNvPicPr>
            <a:picLocks noChangeAspect="1"/>
          </p:cNvPicPr>
          <p:nvPr/>
        </p:nvPicPr>
        <p:blipFill>
          <a:blip r:embed="rId5" cstate="print"/>
          <a:stretch>
            <a:fillRect/>
          </a:stretch>
        </p:blipFill>
        <p:spPr>
          <a:xfrm>
            <a:off x="7924800" y="5715000"/>
            <a:ext cx="571500" cy="571500"/>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APS Online High School:</a:t>
            </a:r>
            <a:br>
              <a:rPr lang="en-US" dirty="0" smtClean="0"/>
            </a:br>
            <a:r>
              <a:rPr lang="en-US" dirty="0" smtClean="0"/>
              <a:t>Survey Results</a:t>
            </a:r>
            <a:endParaRPr lang="en-US" dirty="0"/>
          </a:p>
        </p:txBody>
      </p:sp>
      <p:sp>
        <p:nvSpPr>
          <p:cNvPr id="5" name="Content Placeholder 4"/>
          <p:cNvSpPr>
            <a:spLocks noGrp="1"/>
          </p:cNvSpPr>
          <p:nvPr>
            <p:ph idx="1"/>
          </p:nvPr>
        </p:nvSpPr>
        <p:spPr/>
        <p:txBody>
          <a:bodyPr>
            <a:normAutofit lnSpcReduction="10000"/>
          </a:bodyPr>
          <a:lstStyle/>
          <a:p>
            <a:pPr>
              <a:buNone/>
            </a:pPr>
            <a:endParaRPr lang="en-US" dirty="0" smtClean="0"/>
          </a:p>
          <a:p>
            <a:r>
              <a:rPr lang="en-US" dirty="0" smtClean="0"/>
              <a:t>On keeping students in school: 20 students would be drop outs</a:t>
            </a:r>
          </a:p>
          <a:p>
            <a:r>
              <a:rPr lang="en-US" dirty="0" smtClean="0"/>
              <a:t>On Self-Paced Classes: I love the fact that I was able to find a school that allows me to get the remaining credits I need to graduate in half the time. </a:t>
            </a:r>
          </a:p>
          <a:p>
            <a:r>
              <a:rPr lang="en-US" dirty="0" smtClean="0"/>
              <a:t>On Classroom Time: I like being able to learn on my own and also go in to see other kids ((: </a:t>
            </a:r>
          </a:p>
          <a:p>
            <a:endParaRPr lang="en-US" dirty="0" smtClean="0"/>
          </a:p>
          <a:p>
            <a:endParaRPr lang="en-US" dirty="0" smtClean="0"/>
          </a:p>
          <a:p>
            <a:pPr lvl="1"/>
            <a:endParaRPr lang="en-US" dirty="0" smtClean="0"/>
          </a:p>
          <a:p>
            <a:endParaRPr lang="en-US" dirty="0" smtClean="0"/>
          </a:p>
          <a:p>
            <a:endParaRPr lang="en-US" dirty="0"/>
          </a:p>
        </p:txBody>
      </p:sp>
      <p:pic>
        <p:nvPicPr>
          <p:cNvPr id="6" name="Content Placeholder 3" descr="APS Online Logo.jpg"/>
          <p:cNvPicPr>
            <a:picLocks noChangeAspect="1"/>
          </p:cNvPicPr>
          <p:nvPr/>
        </p:nvPicPr>
        <p:blipFill>
          <a:blip r:embed="rId3" cstate="print"/>
          <a:stretch>
            <a:fillRect/>
          </a:stretch>
        </p:blipFill>
        <p:spPr>
          <a:xfrm>
            <a:off x="381000" y="228600"/>
            <a:ext cx="1504142" cy="1060915"/>
          </a:xfrm>
          <a:prstGeom prst="rect">
            <a:avLst/>
          </a:prstGeom>
          <a:effectLst>
            <a:reflection blurRad="6350" stA="50000" endA="295" endPos="92000" dist="101600" dir="5400000" sy="-100000" algn="bl" rotWithShape="0"/>
          </a:effectLst>
        </p:spPr>
      </p:pic>
      <p:pic>
        <p:nvPicPr>
          <p:cNvPr id="7" name="Picture 6" descr="Picture 122.jpg"/>
          <p:cNvPicPr>
            <a:picLocks noChangeAspect="1"/>
          </p:cNvPicPr>
          <p:nvPr/>
        </p:nvPicPr>
        <p:blipFill>
          <a:blip r:embed="rId4" cstate="print"/>
          <a:stretch>
            <a:fillRect/>
          </a:stretch>
        </p:blipFill>
        <p:spPr>
          <a:xfrm>
            <a:off x="6934200" y="838200"/>
            <a:ext cx="1943100" cy="1295400"/>
          </a:xfrm>
          <a:prstGeom prst="rect">
            <a:avLst/>
          </a:prstGeom>
        </p:spPr>
      </p:pic>
      <p:pic>
        <p:nvPicPr>
          <p:cNvPr id="8" name="Picture 7" descr="apslogo_sm.gif"/>
          <p:cNvPicPr>
            <a:picLocks noChangeAspect="1"/>
          </p:cNvPicPr>
          <p:nvPr/>
        </p:nvPicPr>
        <p:blipFill>
          <a:blip r:embed="rId5" cstate="print"/>
          <a:stretch>
            <a:fillRect/>
          </a:stretch>
        </p:blipFill>
        <p:spPr>
          <a:xfrm>
            <a:off x="7924800" y="5715000"/>
            <a:ext cx="571500" cy="5715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About Aurora Public Schools</a:t>
            </a:r>
            <a:endParaRPr lang="en-US" dirty="0"/>
          </a:p>
        </p:txBody>
      </p:sp>
      <p:sp>
        <p:nvSpPr>
          <p:cNvPr id="3" name="Content Placeholder 2"/>
          <p:cNvSpPr>
            <a:spLocks noGrp="1"/>
          </p:cNvSpPr>
          <p:nvPr>
            <p:ph idx="1"/>
          </p:nvPr>
        </p:nvSpPr>
        <p:spPr>
          <a:xfrm>
            <a:off x="228600" y="990600"/>
            <a:ext cx="8686800" cy="5562600"/>
          </a:xfrm>
        </p:spPr>
        <p:txBody>
          <a:bodyPr>
            <a:noAutofit/>
          </a:bodyPr>
          <a:lstStyle/>
          <a:p>
            <a:pPr>
              <a:buFont typeface="Wingdings" pitchFamily="2" charset="2"/>
              <a:buChar char="§"/>
            </a:pPr>
            <a:r>
              <a:rPr lang="en-US" sz="1600" b="1" dirty="0" smtClean="0"/>
              <a:t>Aurora Public Schools is the sixth largest school district in Colorado and one of the most diverse.  Our more than 32,000 students come from over 100 different countries and speak more than 90 languages.</a:t>
            </a:r>
          </a:p>
          <a:p>
            <a:pPr>
              <a:buFont typeface="Wingdings" pitchFamily="2" charset="2"/>
              <a:buChar char="§"/>
            </a:pPr>
            <a:endParaRPr lang="en-US" sz="1600" b="1" dirty="0"/>
          </a:p>
          <a:p>
            <a:pPr>
              <a:buFont typeface="Wingdings" pitchFamily="2" charset="2"/>
              <a:buChar char="§"/>
            </a:pPr>
            <a:r>
              <a:rPr lang="en-US" sz="1600" b="1" dirty="0"/>
              <a:t>38% of our students are second language students. These students speak 95 different languages with 89% of this group being Spanish speakers. </a:t>
            </a:r>
          </a:p>
          <a:p>
            <a:pPr>
              <a:buFont typeface="Wingdings" pitchFamily="2" charset="2"/>
              <a:buChar char="§"/>
            </a:pPr>
            <a:endParaRPr lang="en-US" sz="1600" b="1" dirty="0"/>
          </a:p>
          <a:p>
            <a:pPr>
              <a:buFont typeface="Wingdings" pitchFamily="2" charset="2"/>
              <a:buChar char="§"/>
            </a:pPr>
            <a:r>
              <a:rPr lang="en-US" sz="1600" b="1" dirty="0" smtClean="0"/>
              <a:t>63.4</a:t>
            </a:r>
            <a:r>
              <a:rPr lang="en-US" sz="1600" b="1" dirty="0"/>
              <a:t>% of our students receive free and reduced lunch. </a:t>
            </a:r>
          </a:p>
          <a:p>
            <a:pPr>
              <a:buFont typeface="Wingdings" pitchFamily="2" charset="2"/>
              <a:buChar char="§"/>
            </a:pPr>
            <a:endParaRPr lang="en-US" sz="1600" b="1" dirty="0"/>
          </a:p>
          <a:p>
            <a:pPr>
              <a:buFont typeface="Wingdings" pitchFamily="2" charset="2"/>
              <a:buChar char="§"/>
            </a:pPr>
            <a:r>
              <a:rPr lang="en-US" sz="1600" b="1" dirty="0" smtClean="0"/>
              <a:t>There </a:t>
            </a:r>
            <a:r>
              <a:rPr lang="en-US" sz="1600" b="1" dirty="0"/>
              <a:t>are 55 schools in the district: 2 early childhood education, 28 elementary schools, 3 K-8 schools, 7 middle schools, 4 comprehensive high schools, 3 Pilot schools, 1 vocational/technical college, 1 gifted and talented K-8 school and 6 charter </a:t>
            </a:r>
            <a:r>
              <a:rPr lang="en-US" sz="1600" b="1" dirty="0" smtClean="0"/>
              <a:t>schools and one online high school. </a:t>
            </a:r>
            <a:endParaRPr lang="en-US" sz="1600" b="1" dirty="0"/>
          </a:p>
          <a:p>
            <a:pPr>
              <a:buFont typeface="Wingdings" pitchFamily="2" charset="2"/>
              <a:buChar char="§"/>
            </a:pPr>
            <a:endParaRPr lang="en-US" sz="1600" b="1" dirty="0"/>
          </a:p>
          <a:p>
            <a:pPr>
              <a:buFont typeface="Wingdings" pitchFamily="2" charset="2"/>
              <a:buChar char="§"/>
            </a:pPr>
            <a:r>
              <a:rPr lang="en-US" sz="1600" b="1" dirty="0" smtClean="0"/>
              <a:t>The </a:t>
            </a:r>
            <a:r>
              <a:rPr lang="en-US" sz="1600" b="1" dirty="0"/>
              <a:t>current total enrollment for Aurora Public Schools s 35,523 students. Our students are: </a:t>
            </a:r>
          </a:p>
          <a:p>
            <a:pPr lvl="1">
              <a:buNone/>
            </a:pPr>
            <a:r>
              <a:rPr lang="en-US" sz="1600" b="1" dirty="0"/>
              <a:t>Native American ...................................... 0.8% </a:t>
            </a:r>
          </a:p>
          <a:p>
            <a:pPr lvl="1">
              <a:buNone/>
            </a:pPr>
            <a:r>
              <a:rPr lang="en-US" sz="1600" b="1" dirty="0"/>
              <a:t>Asian ....................................................... </a:t>
            </a:r>
            <a:r>
              <a:rPr lang="en-US" sz="1600" b="1" dirty="0" smtClean="0"/>
              <a:t> 0.3</a:t>
            </a:r>
            <a:r>
              <a:rPr lang="en-US" sz="1600" b="1" dirty="0"/>
              <a:t>% </a:t>
            </a:r>
          </a:p>
          <a:p>
            <a:pPr lvl="1">
              <a:buNone/>
            </a:pPr>
            <a:r>
              <a:rPr lang="en-US" sz="1600" b="1" dirty="0"/>
              <a:t>Black........................................................ 20.1% </a:t>
            </a:r>
          </a:p>
          <a:p>
            <a:pPr lvl="1">
              <a:buNone/>
            </a:pPr>
            <a:r>
              <a:rPr lang="en-US" sz="1600" b="1" dirty="0"/>
              <a:t>Hispanic .................................................. 50.6% </a:t>
            </a:r>
          </a:p>
          <a:p>
            <a:pPr lvl="1">
              <a:buNone/>
            </a:pPr>
            <a:r>
              <a:rPr lang="en-US" sz="1600" b="1" dirty="0"/>
              <a:t>White </a:t>
            </a:r>
            <a:r>
              <a:rPr lang="en-US" sz="1600" b="1" dirty="0" smtClean="0"/>
              <a:t>.......................................................24.1</a:t>
            </a:r>
            <a:r>
              <a:rPr lang="en-US" sz="1600" b="1" dirty="0"/>
              <a:t>% </a:t>
            </a:r>
          </a:p>
        </p:txBody>
      </p:sp>
      <p:pic>
        <p:nvPicPr>
          <p:cNvPr id="4" name="Picture 3" descr="apslogo_sm.gif"/>
          <p:cNvPicPr>
            <a:picLocks noChangeAspect="1"/>
          </p:cNvPicPr>
          <p:nvPr/>
        </p:nvPicPr>
        <p:blipFill>
          <a:blip r:embed="rId3" cstate="print"/>
          <a:stretch>
            <a:fillRect/>
          </a:stretch>
        </p:blipFill>
        <p:spPr>
          <a:xfrm>
            <a:off x="7924800" y="5715000"/>
            <a:ext cx="571500" cy="5715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APS Online High School</a:t>
            </a:r>
            <a:br>
              <a:rPr lang="en-US" dirty="0" smtClean="0"/>
            </a:br>
            <a:r>
              <a:rPr lang="en-US" sz="4000" dirty="0" smtClean="0">
                <a:solidFill>
                  <a:srgbClr val="7030A0"/>
                </a:solidFill>
              </a:rPr>
              <a:t>A Blended Learning Approach in an Urban School District</a:t>
            </a:r>
            <a:endParaRPr lang="en-US" dirty="0">
              <a:solidFill>
                <a:srgbClr val="7030A0"/>
              </a:solidFill>
            </a:endParaRPr>
          </a:p>
        </p:txBody>
      </p:sp>
      <p:pic>
        <p:nvPicPr>
          <p:cNvPr id="4" name="Content Placeholder 3" descr="APS Online Logo.jpg"/>
          <p:cNvPicPr>
            <a:picLocks noGrp="1" noChangeAspect="1"/>
          </p:cNvPicPr>
          <p:nvPr>
            <p:ph idx="1"/>
          </p:nvPr>
        </p:nvPicPr>
        <p:blipFill>
          <a:blip r:embed="rId3" cstate="print"/>
          <a:stretch>
            <a:fillRect/>
          </a:stretch>
        </p:blipFill>
        <p:spPr>
          <a:xfrm>
            <a:off x="2514600" y="1828800"/>
            <a:ext cx="4023360" cy="2837793"/>
          </a:xfrm>
          <a:effectLst>
            <a:reflection blurRad="6350" stA="50000" endA="295" endPos="92000" dist="101600" dir="5400000" sy="-100000" algn="bl" rotWithShape="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APS Online High School</a:t>
            </a:r>
            <a:endParaRPr lang="en-US" dirty="0"/>
          </a:p>
        </p:txBody>
      </p:sp>
      <p:pic>
        <p:nvPicPr>
          <p:cNvPr id="4" name="Content Placeholder 3" descr="APS Online Logo.jpg"/>
          <p:cNvPicPr>
            <a:picLocks noGrp="1" noChangeAspect="1"/>
          </p:cNvPicPr>
          <p:nvPr>
            <p:ph idx="1"/>
          </p:nvPr>
        </p:nvPicPr>
        <p:blipFill>
          <a:blip r:embed="rId3" cstate="print"/>
          <a:stretch>
            <a:fillRect/>
          </a:stretch>
        </p:blipFill>
        <p:spPr>
          <a:xfrm>
            <a:off x="4114800" y="1600200"/>
            <a:ext cx="685800" cy="483715"/>
          </a:xfrm>
          <a:effectLst>
            <a:reflection blurRad="6350" stA="50000" endA="295" endPos="92000" dist="101600" dir="5400000" sy="-100000" algn="bl" rotWithShape="0"/>
          </a:effectLst>
        </p:spPr>
      </p:pic>
      <p:sp>
        <p:nvSpPr>
          <p:cNvPr id="5" name="TextBox 4"/>
          <p:cNvSpPr txBox="1"/>
          <p:nvPr/>
        </p:nvSpPr>
        <p:spPr>
          <a:xfrm>
            <a:off x="1295400" y="2971800"/>
            <a:ext cx="6629400" cy="584775"/>
          </a:xfrm>
          <a:prstGeom prst="rect">
            <a:avLst/>
          </a:prstGeom>
          <a:noFill/>
        </p:spPr>
        <p:txBody>
          <a:bodyPr wrap="square" rtlCol="0">
            <a:spAutoFit/>
          </a:bodyPr>
          <a:lstStyle/>
          <a:p>
            <a:pPr algn="ctr"/>
            <a:r>
              <a:rPr lang="en-US" sz="3200" dirty="0" smtClean="0">
                <a:hlinkClick r:id="rId4" action="ppaction://hlinkfile"/>
              </a:rPr>
              <a:t>Inspiration A</a:t>
            </a:r>
            <a:endParaRPr lang="en-US" sz="3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APS Online High School</a:t>
            </a:r>
            <a:br>
              <a:rPr lang="en-US" dirty="0" smtClean="0"/>
            </a:br>
            <a:r>
              <a:rPr lang="en-US" sz="3600" dirty="0" smtClean="0"/>
              <a:t>Vision:</a:t>
            </a:r>
            <a:endParaRPr lang="en-US" dirty="0"/>
          </a:p>
        </p:txBody>
      </p:sp>
      <p:pic>
        <p:nvPicPr>
          <p:cNvPr id="4" name="Content Placeholder 3" descr="APS Online Logo.jpg"/>
          <p:cNvPicPr>
            <a:picLocks noGrp="1" noChangeAspect="1"/>
          </p:cNvPicPr>
          <p:nvPr>
            <p:ph idx="1"/>
          </p:nvPr>
        </p:nvPicPr>
        <p:blipFill>
          <a:blip r:embed="rId3" cstate="print"/>
          <a:stretch>
            <a:fillRect/>
          </a:stretch>
        </p:blipFill>
        <p:spPr>
          <a:xfrm>
            <a:off x="4114800" y="1447800"/>
            <a:ext cx="972312" cy="685800"/>
          </a:xfrm>
          <a:effectLst>
            <a:reflection blurRad="6350" stA="50000" endA="295" endPos="92000" dist="101600" dir="5400000" sy="-100000" algn="bl" rotWithShape="0"/>
          </a:effectLst>
        </p:spPr>
      </p:pic>
      <p:sp>
        <p:nvSpPr>
          <p:cNvPr id="5" name="TextBox 4"/>
          <p:cNvSpPr txBox="1"/>
          <p:nvPr/>
        </p:nvSpPr>
        <p:spPr>
          <a:xfrm>
            <a:off x="1676400" y="2971800"/>
            <a:ext cx="6553200" cy="2308324"/>
          </a:xfrm>
          <a:prstGeom prst="rect">
            <a:avLst/>
          </a:prstGeom>
          <a:noFill/>
        </p:spPr>
        <p:txBody>
          <a:bodyPr wrap="square" rtlCol="0">
            <a:spAutoFit/>
          </a:bodyPr>
          <a:lstStyle/>
          <a:p>
            <a:r>
              <a:rPr lang="en-US" dirty="0" smtClean="0"/>
              <a:t> “</a:t>
            </a:r>
            <a:r>
              <a:rPr lang="en-US" b="1" dirty="0" smtClean="0">
                <a:solidFill>
                  <a:srgbClr val="FF0000"/>
                </a:solidFill>
              </a:rPr>
              <a:t>Providing Students a Choice to be Successful</a:t>
            </a:r>
            <a:r>
              <a:rPr lang="en-US" dirty="0" smtClean="0"/>
              <a:t>” is the vision of APS Online. Many of today’s students require an educational experience beyond that of the traditional High School. APS Online provides that choice for those students who wish to pursue their high school education in an online environment. Students who wish to accelerate their learning or need the flexibility of an online program will thrive in APS Online.</a:t>
            </a:r>
          </a:p>
          <a:p>
            <a:r>
              <a:rPr lang="en-US" dirty="0" smtClean="0"/>
              <a:t> </a:t>
            </a:r>
          </a:p>
        </p:txBody>
      </p:sp>
      <p:pic>
        <p:nvPicPr>
          <p:cNvPr id="6" name="Picture 9"/>
          <p:cNvPicPr>
            <a:picLocks noChangeAspect="1" noChangeArrowheads="1"/>
          </p:cNvPicPr>
          <p:nvPr/>
        </p:nvPicPr>
        <p:blipFill>
          <a:blip r:embed="rId4" cstate="print"/>
          <a:srcRect/>
          <a:stretch>
            <a:fillRect/>
          </a:stretch>
        </p:blipFill>
        <p:spPr bwMode="auto">
          <a:xfrm>
            <a:off x="3429000" y="5105400"/>
            <a:ext cx="2564524" cy="1487424"/>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APS Online High School:</a:t>
            </a:r>
            <a:br>
              <a:rPr lang="en-US" dirty="0" smtClean="0"/>
            </a:br>
            <a:r>
              <a:rPr lang="en-US" sz="4000" dirty="0" smtClean="0"/>
              <a:t>Purpose</a:t>
            </a:r>
            <a:endParaRPr lang="en-US" dirty="0"/>
          </a:p>
        </p:txBody>
      </p:sp>
      <p:pic>
        <p:nvPicPr>
          <p:cNvPr id="4" name="Content Placeholder 3" descr="APS Online Logo.jpg"/>
          <p:cNvPicPr>
            <a:picLocks noGrp="1" noChangeAspect="1"/>
          </p:cNvPicPr>
          <p:nvPr>
            <p:ph idx="1"/>
          </p:nvPr>
        </p:nvPicPr>
        <p:blipFill>
          <a:blip r:embed="rId3" cstate="print"/>
          <a:stretch>
            <a:fillRect/>
          </a:stretch>
        </p:blipFill>
        <p:spPr>
          <a:xfrm>
            <a:off x="4114800" y="1447800"/>
            <a:ext cx="972312" cy="685800"/>
          </a:xfrm>
          <a:effectLst>
            <a:reflection blurRad="6350" stA="50000" endA="295" endPos="92000" dist="101600" dir="5400000" sy="-100000" algn="bl" rotWithShape="0"/>
          </a:effectLst>
        </p:spPr>
      </p:pic>
      <p:sp>
        <p:nvSpPr>
          <p:cNvPr id="5" name="TextBox 4"/>
          <p:cNvSpPr txBox="1"/>
          <p:nvPr/>
        </p:nvSpPr>
        <p:spPr>
          <a:xfrm>
            <a:off x="1676400" y="2743200"/>
            <a:ext cx="6553200" cy="3231654"/>
          </a:xfrm>
          <a:prstGeom prst="rect">
            <a:avLst/>
          </a:prstGeom>
          <a:noFill/>
        </p:spPr>
        <p:txBody>
          <a:bodyPr wrap="square" rtlCol="0">
            <a:spAutoFit/>
          </a:bodyPr>
          <a:lstStyle/>
          <a:p>
            <a:r>
              <a:rPr lang="en-US" sz="2000" b="1" dirty="0" smtClean="0"/>
              <a:t>The purpose of APS Online is to provide for a </a:t>
            </a:r>
            <a:r>
              <a:rPr lang="en-US" sz="2000" b="1" dirty="0" smtClean="0">
                <a:solidFill>
                  <a:srgbClr val="FF0000"/>
                </a:solidFill>
              </a:rPr>
              <a:t>choice</a:t>
            </a:r>
            <a:r>
              <a:rPr lang="en-US" sz="2000" b="1" dirty="0" smtClean="0"/>
              <a:t> for Aurora Public Schools students who wish to pursue an online alternative to the traditional high school program. </a:t>
            </a:r>
            <a:r>
              <a:rPr lang="en-US" dirty="0" smtClean="0"/>
              <a:t>According to the Sloan Consortium, the overall number of K-12 students nationwide engaged in online courses in 2007-2008 is estimated at 1,030,000. This represents a 47% increase since 2005-2006. In Colorado alone the estimated enrollment for 2008-2009 is about 12,000, up from 9,200 the previous year. Many families across the nation and here in Colorado are increasing choosing online courses over traditional high school courses for a variety of reasons.</a:t>
            </a:r>
          </a:p>
          <a:p>
            <a:endParaRPr lang="en-US" dirty="0" smtClean="0"/>
          </a:p>
        </p:txBody>
      </p:sp>
      <p:sp>
        <p:nvSpPr>
          <p:cNvPr id="6" name="Action Button: Movie 5">
            <a:hlinkClick r:id="rId4" action="ppaction://program" highlightClick="1"/>
          </p:cNvPr>
          <p:cNvSpPr/>
          <p:nvPr/>
        </p:nvSpPr>
        <p:spPr>
          <a:xfrm>
            <a:off x="4114800" y="5791200"/>
            <a:ext cx="1524000" cy="762000"/>
          </a:xfrm>
          <a:prstGeom prst="actionButtonMov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APS Online High School</a:t>
            </a:r>
            <a:endParaRPr lang="en-US" dirty="0"/>
          </a:p>
        </p:txBody>
      </p:sp>
      <p:pic>
        <p:nvPicPr>
          <p:cNvPr id="4" name="Content Placeholder 3" descr="APS Online Logo.jpg"/>
          <p:cNvPicPr>
            <a:picLocks noGrp="1" noChangeAspect="1"/>
          </p:cNvPicPr>
          <p:nvPr>
            <p:ph idx="1"/>
          </p:nvPr>
        </p:nvPicPr>
        <p:blipFill>
          <a:blip r:embed="rId3" cstate="print"/>
          <a:stretch>
            <a:fillRect/>
          </a:stretch>
        </p:blipFill>
        <p:spPr>
          <a:xfrm>
            <a:off x="4114800" y="1447800"/>
            <a:ext cx="972312" cy="685800"/>
          </a:xfrm>
          <a:effectLst>
            <a:reflection blurRad="6350" stA="50000" endA="295" endPos="92000" dist="101600" dir="5400000" sy="-100000" algn="bl" rotWithShape="0"/>
          </a:effectLst>
        </p:spPr>
      </p:pic>
      <p:sp>
        <p:nvSpPr>
          <p:cNvPr id="5" name="TextBox 4"/>
          <p:cNvSpPr txBox="1"/>
          <p:nvPr/>
        </p:nvSpPr>
        <p:spPr>
          <a:xfrm>
            <a:off x="1524000" y="2895600"/>
            <a:ext cx="6553200" cy="3600986"/>
          </a:xfrm>
          <a:prstGeom prst="rect">
            <a:avLst/>
          </a:prstGeom>
          <a:noFill/>
        </p:spPr>
        <p:txBody>
          <a:bodyPr wrap="square" rtlCol="0">
            <a:spAutoFit/>
          </a:bodyPr>
          <a:lstStyle/>
          <a:p>
            <a:r>
              <a:rPr lang="en-US" sz="2800" dirty="0" smtClean="0"/>
              <a:t> “Educating the </a:t>
            </a:r>
            <a:r>
              <a:rPr lang="en-US" sz="3200" dirty="0" smtClean="0">
                <a:solidFill>
                  <a:srgbClr val="FF0000"/>
                </a:solidFill>
              </a:rPr>
              <a:t>21st Century Student </a:t>
            </a:r>
            <a:r>
              <a:rPr lang="en-US" sz="2800" dirty="0" smtClean="0"/>
              <a:t>in a 21st Century Classroom” is our mission. In order to properly prepare our students to meet the unique challenges of the 21st Century APS Online will provide the core academic rigor while at the same time preparing the student for an increasingly technological society.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21</a:t>
            </a:r>
            <a:r>
              <a:rPr lang="en-US" baseline="30000" dirty="0" smtClean="0"/>
              <a:t>ST</a:t>
            </a:r>
            <a:r>
              <a:rPr lang="en-US" dirty="0" smtClean="0"/>
              <a:t> Century Skills</a:t>
            </a:r>
            <a:endParaRPr lang="en-US" dirty="0"/>
          </a:p>
        </p:txBody>
      </p:sp>
      <p:pic>
        <p:nvPicPr>
          <p:cNvPr id="4" name="Content Placeholder 3" descr="APS Online Logo.jpg"/>
          <p:cNvPicPr>
            <a:picLocks noGrp="1" noChangeAspect="1"/>
          </p:cNvPicPr>
          <p:nvPr>
            <p:ph idx="1"/>
          </p:nvPr>
        </p:nvPicPr>
        <p:blipFill>
          <a:blip r:embed="rId3" cstate="print"/>
          <a:stretch>
            <a:fillRect/>
          </a:stretch>
        </p:blipFill>
        <p:spPr>
          <a:xfrm>
            <a:off x="7696200" y="457200"/>
            <a:ext cx="972312" cy="685800"/>
          </a:xfrm>
          <a:effectLst>
            <a:reflection blurRad="6350" stA="50000" endA="295" endPos="92000" dist="101600" dir="5400000" sy="-100000" algn="bl" rotWithShape="0"/>
          </a:effectLst>
        </p:spPr>
      </p:pic>
      <p:sp>
        <p:nvSpPr>
          <p:cNvPr id="5" name="TextBox 4"/>
          <p:cNvSpPr txBox="1"/>
          <p:nvPr/>
        </p:nvSpPr>
        <p:spPr>
          <a:xfrm>
            <a:off x="1600200" y="1524000"/>
            <a:ext cx="6553200" cy="4362733"/>
          </a:xfrm>
          <a:prstGeom prst="rect">
            <a:avLst/>
          </a:prstGeom>
          <a:noFill/>
        </p:spPr>
        <p:txBody>
          <a:bodyPr wrap="square" rtlCol="0">
            <a:spAutoFit/>
          </a:bodyPr>
          <a:lstStyle/>
          <a:p>
            <a:pPr lvl="1">
              <a:spcAft>
                <a:spcPts val="600"/>
              </a:spcAft>
              <a:buFont typeface="Wingdings" pitchFamily="2" charset="2"/>
              <a:buChar char="Ø"/>
            </a:pPr>
            <a:r>
              <a:rPr lang="en-US" sz="2200" dirty="0" smtClean="0"/>
              <a:t> Accountability and Adaptability</a:t>
            </a:r>
          </a:p>
          <a:p>
            <a:pPr lvl="1">
              <a:spcAft>
                <a:spcPts val="600"/>
              </a:spcAft>
              <a:buFont typeface="Wingdings" pitchFamily="2" charset="2"/>
              <a:buChar char="Ø"/>
            </a:pPr>
            <a:r>
              <a:rPr lang="en-US" sz="2200" dirty="0" smtClean="0"/>
              <a:t> Communication Skills</a:t>
            </a:r>
          </a:p>
          <a:p>
            <a:pPr lvl="1">
              <a:spcAft>
                <a:spcPts val="600"/>
              </a:spcAft>
              <a:buFont typeface="Wingdings" pitchFamily="2" charset="2"/>
              <a:buChar char="Ø"/>
            </a:pPr>
            <a:r>
              <a:rPr lang="en-US" sz="2200" dirty="0" smtClean="0"/>
              <a:t> Creativity and Intellectual Curiosity</a:t>
            </a:r>
          </a:p>
          <a:p>
            <a:pPr lvl="1">
              <a:spcAft>
                <a:spcPts val="600"/>
              </a:spcAft>
              <a:buFont typeface="Wingdings" pitchFamily="2" charset="2"/>
              <a:buChar char="Ø"/>
            </a:pPr>
            <a:r>
              <a:rPr lang="en-US" sz="2200" dirty="0" smtClean="0"/>
              <a:t> Critical Thinking and Systems Thinking</a:t>
            </a:r>
          </a:p>
          <a:p>
            <a:pPr lvl="1">
              <a:spcAft>
                <a:spcPts val="600"/>
              </a:spcAft>
              <a:buFont typeface="Wingdings" pitchFamily="2" charset="2"/>
              <a:buChar char="Ø"/>
            </a:pPr>
            <a:r>
              <a:rPr lang="en-US" sz="2200" dirty="0" smtClean="0"/>
              <a:t> Information and Media Literacy Skills</a:t>
            </a:r>
          </a:p>
          <a:p>
            <a:pPr lvl="1">
              <a:spcAft>
                <a:spcPts val="600"/>
              </a:spcAft>
              <a:buFont typeface="Wingdings" pitchFamily="2" charset="2"/>
              <a:buChar char="Ø"/>
            </a:pPr>
            <a:r>
              <a:rPr lang="en-US" sz="2200" dirty="0" smtClean="0"/>
              <a:t> Interpersonal and Collaborative Skills</a:t>
            </a:r>
          </a:p>
          <a:p>
            <a:pPr lvl="1">
              <a:spcAft>
                <a:spcPts val="600"/>
              </a:spcAft>
              <a:buFont typeface="Wingdings" pitchFamily="2" charset="2"/>
              <a:buChar char="Ø"/>
            </a:pPr>
            <a:r>
              <a:rPr lang="en-US" sz="2200" dirty="0" smtClean="0"/>
              <a:t> Problem Identification, Formulation and Solution</a:t>
            </a:r>
          </a:p>
          <a:p>
            <a:pPr lvl="1">
              <a:spcAft>
                <a:spcPts val="600"/>
              </a:spcAft>
              <a:buFont typeface="Wingdings" pitchFamily="2" charset="2"/>
              <a:buChar char="Ø"/>
            </a:pPr>
            <a:r>
              <a:rPr lang="en-US" sz="2200" dirty="0" smtClean="0"/>
              <a:t> Self-Direction</a:t>
            </a:r>
          </a:p>
          <a:p>
            <a:pPr lvl="1">
              <a:spcAft>
                <a:spcPts val="600"/>
              </a:spcAft>
              <a:buFont typeface="Wingdings" pitchFamily="2" charset="2"/>
              <a:buChar char="Ø"/>
            </a:pPr>
            <a:r>
              <a:rPr lang="en-US" sz="2200" dirty="0" smtClean="0"/>
              <a:t> Social Responsibility</a:t>
            </a:r>
          </a:p>
          <a:p>
            <a:pPr>
              <a:spcAft>
                <a:spcPts val="300"/>
              </a:spcAft>
            </a:pPr>
            <a:r>
              <a:rPr lang="en-US" sz="1600" dirty="0" smtClean="0"/>
              <a:t>    	                     </a:t>
            </a:r>
            <a:r>
              <a:rPr lang="en-US" sz="1600" i="1" dirty="0" smtClean="0"/>
              <a:t>*Partnership for 21</a:t>
            </a:r>
            <a:r>
              <a:rPr lang="en-US" sz="1600" i="1" baseline="30000" dirty="0" smtClean="0"/>
              <a:t>st</a:t>
            </a:r>
            <a:r>
              <a:rPr lang="en-US" sz="1600" i="1" dirty="0" smtClean="0"/>
              <a:t> Century Skills</a:t>
            </a:r>
          </a:p>
          <a:p>
            <a:pPr>
              <a:spcAft>
                <a:spcPts val="300"/>
              </a:spcAft>
            </a:pPr>
            <a:r>
              <a:rPr lang="en-US" sz="1600" i="1" dirty="0" smtClean="0"/>
              <a:t>                	           (www.21stcenturyskills.org)</a:t>
            </a:r>
            <a:endParaRPr lang="en-US" sz="1600" i="1" dirty="0"/>
          </a:p>
        </p:txBody>
      </p:sp>
      <p:sp>
        <p:nvSpPr>
          <p:cNvPr id="6" name="Action Button: Movie 5">
            <a:hlinkClick r:id="rId4" action="ppaction://program" highlightClick="1"/>
          </p:cNvPr>
          <p:cNvSpPr/>
          <p:nvPr/>
        </p:nvSpPr>
        <p:spPr>
          <a:xfrm>
            <a:off x="6858000" y="5410200"/>
            <a:ext cx="1219200" cy="685800"/>
          </a:xfrm>
          <a:prstGeom prst="actionButtonMov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5047</TotalTime>
  <Words>1642</Words>
  <Application>Microsoft Office PowerPoint</Application>
  <PresentationFormat>On-screen Show (4:3)</PresentationFormat>
  <Paragraphs>374</Paragraphs>
  <Slides>29</Slides>
  <Notes>29</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Presenters: Randy Wood    – Principal  Melissa Brysh  – Online Instructor Matt Ashlock   – Online Instructor</vt:lpstr>
      <vt:lpstr>Aurora Public Schools</vt:lpstr>
      <vt:lpstr>About Aurora Public Schools</vt:lpstr>
      <vt:lpstr>APS Online High School A Blended Learning Approach in an Urban School District</vt:lpstr>
      <vt:lpstr>APS Online High School</vt:lpstr>
      <vt:lpstr>APS Online High School Vision:</vt:lpstr>
      <vt:lpstr>APS Online High School: Purpose</vt:lpstr>
      <vt:lpstr>APS Online High School</vt:lpstr>
      <vt:lpstr>21ST Century Skills</vt:lpstr>
      <vt:lpstr>          APS Online High School</vt:lpstr>
      <vt:lpstr>          APS Online High School</vt:lpstr>
      <vt:lpstr>          APS Online High School</vt:lpstr>
      <vt:lpstr>          APS Online High School</vt:lpstr>
      <vt:lpstr>          APS Online High School</vt:lpstr>
      <vt:lpstr>          APS Online High School</vt:lpstr>
      <vt:lpstr>          APS Online High School</vt:lpstr>
      <vt:lpstr>APS Online High School</vt:lpstr>
      <vt:lpstr>          APS Online High School</vt:lpstr>
      <vt:lpstr>About APS Online HS</vt:lpstr>
      <vt:lpstr>          APS Online High School</vt:lpstr>
      <vt:lpstr>          APS Online High School</vt:lpstr>
      <vt:lpstr>          APS Online High School</vt:lpstr>
      <vt:lpstr>          APS Online High School</vt:lpstr>
      <vt:lpstr>          APS Online High School</vt:lpstr>
      <vt:lpstr>          APS Online High School</vt:lpstr>
      <vt:lpstr>          APS Online High School</vt:lpstr>
      <vt:lpstr>          APS Online High School</vt:lpstr>
      <vt:lpstr>          APS Online High School</vt:lpstr>
      <vt:lpstr>          APS Online High School: Survey Results</vt:lpstr>
    </vt:vector>
  </TitlesOfParts>
  <Company>Aurora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Aurora Public Schools</dc:title>
  <dc:creator> </dc:creator>
  <cp:lastModifiedBy>APSUser</cp:lastModifiedBy>
  <cp:revision>498</cp:revision>
  <dcterms:created xsi:type="dcterms:W3CDTF">2010-01-26T15:54:43Z</dcterms:created>
  <dcterms:modified xsi:type="dcterms:W3CDTF">2010-11-15T20:59:00Z</dcterms:modified>
</cp:coreProperties>
</file>